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91"/>
  </p:notesMasterIdLst>
  <p:sldIdLst>
    <p:sldId id="256" r:id="rId2"/>
    <p:sldId id="258" r:id="rId3"/>
    <p:sldId id="398" r:id="rId4"/>
    <p:sldId id="459" r:id="rId5"/>
    <p:sldId id="460" r:id="rId6"/>
    <p:sldId id="458" r:id="rId7"/>
    <p:sldId id="397" r:id="rId8"/>
    <p:sldId id="461" r:id="rId9"/>
    <p:sldId id="462" r:id="rId10"/>
    <p:sldId id="463" r:id="rId11"/>
    <p:sldId id="464" r:id="rId12"/>
    <p:sldId id="455" r:id="rId13"/>
    <p:sldId id="346" r:id="rId14"/>
    <p:sldId id="413" r:id="rId15"/>
    <p:sldId id="465" r:id="rId16"/>
    <p:sldId id="466" r:id="rId17"/>
    <p:sldId id="467" r:id="rId18"/>
    <p:sldId id="378" r:id="rId19"/>
    <p:sldId id="454" r:id="rId20"/>
    <p:sldId id="468" r:id="rId21"/>
    <p:sldId id="410" r:id="rId22"/>
    <p:sldId id="469" r:id="rId23"/>
    <p:sldId id="411" r:id="rId24"/>
    <p:sldId id="457" r:id="rId25"/>
    <p:sldId id="470" r:id="rId26"/>
    <p:sldId id="412" r:id="rId27"/>
    <p:sldId id="400" r:id="rId28"/>
    <p:sldId id="401" r:id="rId29"/>
    <p:sldId id="312" r:id="rId30"/>
    <p:sldId id="402" r:id="rId31"/>
    <p:sldId id="404" r:id="rId32"/>
    <p:sldId id="405" r:id="rId33"/>
    <p:sldId id="406" r:id="rId34"/>
    <p:sldId id="453" r:id="rId35"/>
    <p:sldId id="407" r:id="rId36"/>
    <p:sldId id="424" r:id="rId37"/>
    <p:sldId id="450" r:id="rId38"/>
    <p:sldId id="408" r:id="rId39"/>
    <p:sldId id="451" r:id="rId40"/>
    <p:sldId id="452" r:id="rId41"/>
    <p:sldId id="423" r:id="rId42"/>
    <p:sldId id="425" r:id="rId43"/>
    <p:sldId id="420" r:id="rId44"/>
    <p:sldId id="426" r:id="rId45"/>
    <p:sldId id="427" r:id="rId46"/>
    <p:sldId id="428" r:id="rId47"/>
    <p:sldId id="421" r:id="rId48"/>
    <p:sldId id="429" r:id="rId49"/>
    <p:sldId id="430" r:id="rId50"/>
    <p:sldId id="432" r:id="rId51"/>
    <p:sldId id="433" r:id="rId52"/>
    <p:sldId id="431" r:id="rId53"/>
    <p:sldId id="434" r:id="rId54"/>
    <p:sldId id="435" r:id="rId55"/>
    <p:sldId id="436" r:id="rId56"/>
    <p:sldId id="437" r:id="rId57"/>
    <p:sldId id="438" r:id="rId58"/>
    <p:sldId id="439" r:id="rId59"/>
    <p:sldId id="440" r:id="rId60"/>
    <p:sldId id="445" r:id="rId61"/>
    <p:sldId id="446" r:id="rId62"/>
    <p:sldId id="447" r:id="rId63"/>
    <p:sldId id="448" r:id="rId64"/>
    <p:sldId id="441" r:id="rId65"/>
    <p:sldId id="442" r:id="rId66"/>
    <p:sldId id="443" r:id="rId67"/>
    <p:sldId id="444" r:id="rId68"/>
    <p:sldId id="449" r:id="rId69"/>
    <p:sldId id="474" r:id="rId70"/>
    <p:sldId id="475" r:id="rId71"/>
    <p:sldId id="476" r:id="rId72"/>
    <p:sldId id="477" r:id="rId73"/>
    <p:sldId id="478" r:id="rId74"/>
    <p:sldId id="479" r:id="rId75"/>
    <p:sldId id="480" r:id="rId76"/>
    <p:sldId id="472" r:id="rId77"/>
    <p:sldId id="471" r:id="rId78"/>
    <p:sldId id="456" r:id="rId79"/>
    <p:sldId id="473" r:id="rId80"/>
    <p:sldId id="414" r:id="rId81"/>
    <p:sldId id="417" r:id="rId82"/>
    <p:sldId id="416" r:id="rId83"/>
    <p:sldId id="415" r:id="rId84"/>
    <p:sldId id="418" r:id="rId85"/>
    <p:sldId id="419" r:id="rId86"/>
    <p:sldId id="379" r:id="rId87"/>
    <p:sldId id="334" r:id="rId88"/>
    <p:sldId id="382" r:id="rId89"/>
    <p:sldId id="399" r:id="rId9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8A6305-C3D5-4C26-A9E0-0A624E0352BE}">
  <a:tblStyle styleId="{508A6305-C3D5-4C26-A9E0-0A624E035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142" autoAdjust="0"/>
  </p:normalViewPr>
  <p:slideViewPr>
    <p:cSldViewPr snapToGrid="0">
      <p:cViewPr varScale="1">
        <p:scale>
          <a:sx n="94" d="100"/>
          <a:sy n="94" d="100"/>
        </p:scale>
        <p:origin x="106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3372836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3387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163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823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07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546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253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086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469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844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29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865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535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96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151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427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4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408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ar-SY" sz="1100" dirty="0">
                <a:latin typeface="Dubai" panose="020B0503030403030204" pitchFamily="34" charset="-78"/>
                <a:cs typeface="Dubai" panose="020B0503030403030204" pitchFamily="34" charset="-78"/>
              </a:rPr>
              <a:t>هي شبكات عصبونية كبيرة، تستخدم المحولات </a:t>
            </a:r>
            <a:r>
              <a:rPr lang="en-US" sz="1100" dirty="0">
                <a:latin typeface="Dubai" panose="020B0503030403030204" pitchFamily="34" charset="-78"/>
                <a:cs typeface="Dubai" panose="020B0503030403030204" pitchFamily="34" charset="-78"/>
              </a:rPr>
              <a:t>(Transformers)</a:t>
            </a:r>
            <a:r>
              <a:rPr lang="ar-SY" sz="1100" dirty="0">
                <a:latin typeface="Dubai" panose="020B0503030403030204" pitchFamily="34" charset="-78"/>
                <a:cs typeface="Dubai" panose="020B0503030403030204" pitchFamily="34" charset="-78"/>
              </a:rPr>
              <a:t> لتوليد سلاسل من النصوص. </a:t>
            </a:r>
            <a:r>
              <a:rPr lang="ar-SY" dirty="0"/>
              <a:t>شكلت نقلة نوعية في التطبيقات التي تتطلب معالجة النصوص </a:t>
            </a:r>
            <a:r>
              <a:rPr lang="en-US" dirty="0"/>
              <a:t>NLP</a:t>
            </a:r>
            <a:r>
              <a:rPr lang="ar-SY" dirty="0"/>
              <a:t>.</a:t>
            </a:r>
            <a:endParaRPr dirty="0"/>
          </a:p>
        </p:txBody>
      </p:sp>
    </p:spTree>
    <p:extLst>
      <p:ext uri="{BB962C8B-B14F-4D97-AF65-F5344CB8AC3E}">
        <p14:creationId xmlns:p14="http://schemas.microsoft.com/office/powerpoint/2010/main" val="2580082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759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rtl="1">
              <a:lnSpc>
                <a:spcPct val="107000"/>
              </a:lnSpc>
              <a:spcBef>
                <a:spcPts val="0"/>
              </a:spcBef>
              <a:spcAft>
                <a:spcPts val="800"/>
              </a:spcAft>
              <a:buFont typeface="Symbol" panose="05050102010706020507" pitchFamily="18" charset="2"/>
              <a:buChar char=""/>
            </a:pPr>
            <a:r>
              <a:rPr lang="ar-SY" sz="1100" kern="100" dirty="0">
                <a:effectLst/>
                <a:latin typeface="Dubai" panose="020B0503030403030204" pitchFamily="34" charset="-78"/>
                <a:ea typeface="Calibri" panose="020F0502020204030204" pitchFamily="34" charset="0"/>
                <a:cs typeface="Dubai" panose="020B0503030403030204" pitchFamily="34" charset="-78"/>
              </a:rPr>
              <a:t>تم التركيز على الأبحاث الحديثة التي تستخدم </a:t>
            </a:r>
            <a:r>
              <a:rPr lang="en-US" sz="1100" kern="100" dirty="0">
                <a:effectLst/>
                <a:latin typeface="Dubai" panose="020B0503030403030204" pitchFamily="34" charset="-78"/>
                <a:ea typeface="Calibri" panose="020F0502020204030204" pitchFamily="34" charset="0"/>
                <a:cs typeface="Dubai" panose="020B0503030403030204" pitchFamily="34" charset="-78"/>
              </a:rPr>
              <a:t>(LLMs)</a:t>
            </a:r>
            <a:r>
              <a:rPr lang="ar-SY" sz="1100" kern="100" dirty="0">
                <a:effectLst/>
                <a:latin typeface="Dubai" panose="020B0503030403030204" pitchFamily="34" charset="-78"/>
                <a:ea typeface="Calibri" panose="020F0502020204030204" pitchFamily="34" charset="0"/>
                <a:cs typeface="Dubai" panose="020B0503030403030204" pitchFamily="34" charset="-78"/>
              </a:rPr>
              <a:t> لحل المسألة هذا هو نطاق المشروع إذ أصبحت الطرق التقليدية باسخدام معالجات </a:t>
            </a:r>
            <a:r>
              <a:rPr lang="en-US" sz="1100" kern="100" dirty="0">
                <a:effectLst/>
                <a:latin typeface="Dubai" panose="020B0503030403030204" pitchFamily="34" charset="-78"/>
                <a:ea typeface="Calibri" panose="020F0502020204030204" pitchFamily="34" charset="0"/>
                <a:cs typeface="Dubai" panose="020B0503030403030204" pitchFamily="34" charset="-78"/>
              </a:rPr>
              <a:t>NLP</a:t>
            </a:r>
            <a:r>
              <a:rPr lang="ar-SY" sz="1100" kern="100" dirty="0">
                <a:effectLst/>
                <a:latin typeface="Dubai" panose="020B0503030403030204" pitchFamily="34" charset="-78"/>
                <a:ea typeface="Calibri" panose="020F0502020204030204" pitchFamily="34" charset="0"/>
                <a:cs typeface="Dubai" panose="020B0503030403030204" pitchFamily="34" charset="-78"/>
              </a:rPr>
              <a:t> </a:t>
            </a:r>
            <a:r>
              <a:rPr lang="ar-SY" sz="1100" kern="0" dirty="0">
                <a:effectLst/>
                <a:latin typeface="Arial"/>
                <a:ea typeface="Calibri" panose="020F0502020204030204" pitchFamily="34" charset="0"/>
                <a:cs typeface="Arial"/>
              </a:rPr>
              <a:t>غير مجدية خصوصا بسبب افتقارها للسياق.</a:t>
            </a:r>
            <a:endParaRPr lang="ar-SY" sz="1100" kern="100" dirty="0">
              <a:effectLst/>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Symbol" panose="05050102010706020507" pitchFamily="18" charset="2"/>
              <a:buChar char=""/>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8049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823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878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871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9950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21266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9519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789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14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Y" dirty="0"/>
              <a:t>نحنا ما منبني التطبيق بحيث يطلع شغال لأ، نحنا منبنيه بحيث ما يأخطأ</a:t>
            </a:r>
            <a:endParaRPr dirty="0"/>
          </a:p>
        </p:txBody>
      </p:sp>
    </p:spTree>
    <p:extLst>
      <p:ext uri="{BB962C8B-B14F-4D97-AF65-F5344CB8AC3E}">
        <p14:creationId xmlns:p14="http://schemas.microsoft.com/office/powerpoint/2010/main" val="3362406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9599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9243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827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1863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7426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739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7212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2624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3415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350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8004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94744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5373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273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428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29320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7895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13523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11592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8167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38573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84963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4604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14315906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5724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90552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06222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46302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90332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4402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7502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940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703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9997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هدف المشروع هو (إيجاد منهجية واستثمارها ضمن تطبيق) لتحويل التوصيف النصي للعمليات بطريقة مأتمتة لمخططات </a:t>
            </a:r>
            <a:r>
              <a:rPr lang="en-US" dirty="0"/>
              <a:t>BPMN</a:t>
            </a:r>
            <a:r>
              <a:rPr lang="ar-SY" dirty="0"/>
              <a:t>.</a:t>
            </a:r>
            <a:endParaRPr dirty="0"/>
          </a:p>
        </p:txBody>
      </p:sp>
    </p:spTree>
    <p:extLst>
      <p:ext uri="{BB962C8B-B14F-4D97-AF65-F5344CB8AC3E}">
        <p14:creationId xmlns:p14="http://schemas.microsoft.com/office/powerpoint/2010/main" val="24388413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70401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46936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0486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8573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29759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17730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3301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8932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8163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223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1388911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405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119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4553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9610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7548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0661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8190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3895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68255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348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413808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0" name="Google Shape;140;p23"/>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8" name="Google Shape;148;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49" name="Google Shape;149;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0" name="Google Shape;150;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1" name="Google Shape;151;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2" name="Google Shape;152;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3" name="Google Shape;153;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4" name="Google Shape;154;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030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3" r:id="rId5"/>
    <p:sldLayoutId id="2147483669" r:id="rId6"/>
    <p:sldLayoutId id="2147483671"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0.jpe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0.jpe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0.jpe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0.jpe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0.jpe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hyperlink" Target="https://huggingface.co/meta-llama/Meta-Llama-3-70B" TargetMode="External"/><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pic>
        <p:nvPicPr>
          <p:cNvPr id="4" name="Picture 3">
            <a:extLst>
              <a:ext uri="{FF2B5EF4-FFF2-40B4-BE49-F238E27FC236}">
                <a16:creationId xmlns:a16="http://schemas.microsoft.com/office/drawing/2014/main" id="{190D6191-A6D3-8D49-E1FB-CFFA62039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06988" cy="1406988"/>
          </a:xfrm>
          <a:prstGeom prst="rect">
            <a:avLst/>
          </a:prstGeom>
        </p:spPr>
      </p:pic>
      <p:sp>
        <p:nvSpPr>
          <p:cNvPr id="5" name="TextBox 4">
            <a:extLst>
              <a:ext uri="{FF2B5EF4-FFF2-40B4-BE49-F238E27FC236}">
                <a16:creationId xmlns:a16="http://schemas.microsoft.com/office/drawing/2014/main" id="{07ABAA6B-480A-CC52-B0C8-0F8057FEAC30}"/>
              </a:ext>
            </a:extLst>
          </p:cNvPr>
          <p:cNvSpPr txBox="1"/>
          <p:nvPr/>
        </p:nvSpPr>
        <p:spPr>
          <a:xfrm>
            <a:off x="5923410" y="317472"/>
            <a:ext cx="3220590" cy="784830"/>
          </a:xfrm>
          <a:prstGeom prst="rect">
            <a:avLst/>
          </a:prstGeom>
          <a:noFill/>
        </p:spPr>
        <p:txBody>
          <a:bodyPr wrap="square" rtlCol="0">
            <a:spAutoFit/>
          </a:bodyPr>
          <a:lstStyle/>
          <a:p>
            <a:pPr algn="ctr"/>
            <a:r>
              <a:rPr lang="ar-SY" sz="1500" dirty="0">
                <a:latin typeface="Dubai" panose="020B0503030403030204" pitchFamily="34" charset="-78"/>
                <a:cs typeface="Dubai" panose="020B0503030403030204" pitchFamily="34" charset="-78"/>
              </a:rPr>
              <a:t>الجمهورية العربية السورية</a:t>
            </a:r>
          </a:p>
          <a:p>
            <a:pPr algn="ctr"/>
            <a:r>
              <a:rPr lang="ar-SY" sz="1500" dirty="0">
                <a:latin typeface="Dubai" panose="020B0503030403030204" pitchFamily="34" charset="-78"/>
                <a:cs typeface="Dubai" panose="020B0503030403030204" pitchFamily="34" charset="-78"/>
              </a:rPr>
              <a:t>المعهد العالي للعلوم التطبيقية والتكنولوجيا</a:t>
            </a:r>
          </a:p>
          <a:p>
            <a:pPr algn="ctr"/>
            <a:r>
              <a:rPr lang="ar-SY" sz="1500" dirty="0">
                <a:latin typeface="Dubai" panose="020B0503030403030204" pitchFamily="34" charset="-78"/>
                <a:cs typeface="Dubai" panose="020B0503030403030204" pitchFamily="34" charset="-78"/>
              </a:rPr>
              <a:t>قسم المعلوماتيّة</a:t>
            </a:r>
            <a:endParaRPr lang="en-US" sz="1500" dirty="0">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AE3AEE33-C42E-4CE5-6892-B003E3F132CA}"/>
              </a:ext>
            </a:extLst>
          </p:cNvPr>
          <p:cNvSpPr txBox="1"/>
          <p:nvPr/>
        </p:nvSpPr>
        <p:spPr>
          <a:xfrm>
            <a:off x="1264222" y="1522784"/>
            <a:ext cx="6786966" cy="1384995"/>
          </a:xfrm>
          <a:prstGeom prst="rect">
            <a:avLst/>
          </a:prstGeom>
          <a:noFill/>
        </p:spPr>
        <p:txBody>
          <a:bodyPr wrap="square" rtlCol="0">
            <a:spAutoFit/>
          </a:bodyPr>
          <a:lstStyle/>
          <a:p>
            <a:pPr algn="ctr"/>
            <a:r>
              <a:rPr lang="ar-SY" sz="1800" dirty="0">
                <a:latin typeface="Dubai" panose="020B0503030403030204" pitchFamily="34" charset="-78"/>
                <a:cs typeface="Dubai" panose="020B0503030403030204" pitchFamily="34" charset="-78"/>
              </a:rPr>
              <a:t>مشروع تخرّج باختصاص البرمجيات والذكاء الصنعي بعنوان:</a:t>
            </a:r>
          </a:p>
          <a:p>
            <a:pPr algn="ctr"/>
            <a:endParaRPr lang="en-US" sz="400" dirty="0">
              <a:latin typeface="Dubai" panose="020B0503030403030204" pitchFamily="34" charset="-78"/>
              <a:cs typeface="Dubai" panose="020B0503030403030204" pitchFamily="34" charset="-78"/>
            </a:endParaRPr>
          </a:p>
          <a:p>
            <a:pPr algn="ctr"/>
            <a:endParaRPr lang="ar-SY" sz="1000" dirty="0">
              <a:latin typeface="Dubai" panose="020B0503030403030204" pitchFamily="34" charset="-78"/>
              <a:cs typeface="Dubai" panose="020B0503030403030204" pitchFamily="34" charset="-78"/>
            </a:endParaRPr>
          </a:p>
          <a:p>
            <a:pPr marL="457200" marR="457200" algn="ctr" rtl="1">
              <a:spcBef>
                <a:spcPts val="0"/>
              </a:spcBef>
              <a:spcAft>
                <a:spcPts val="0"/>
              </a:spcAft>
            </a:pPr>
            <a:r>
              <a:rPr lang="ar-SY" sz="2500" dirty="0">
                <a:effectLst/>
                <a:latin typeface="Dubai" panose="020B0503030403030204" pitchFamily="34" charset="-78"/>
                <a:ea typeface="Times New Roman" panose="02020603050405020304" pitchFamily="18" charset="0"/>
                <a:cs typeface="Dubai" panose="020B0503030403030204" pitchFamily="34" charset="-78"/>
              </a:rPr>
              <a:t>توليد مخططات </a:t>
            </a:r>
            <a:r>
              <a:rPr lang="en-US" sz="2500" dirty="0">
                <a:effectLst/>
                <a:latin typeface="Dubai" panose="020B0503030403030204" pitchFamily="34" charset="-78"/>
                <a:ea typeface="Times New Roman" panose="02020603050405020304" pitchFamily="18" charset="0"/>
                <a:cs typeface="Dubai" panose="020B0503030403030204" pitchFamily="34" charset="-78"/>
              </a:rPr>
              <a:t>BPMN</a:t>
            </a:r>
            <a:r>
              <a:rPr lang="ar-SY" sz="2500" dirty="0">
                <a:effectLst/>
                <a:latin typeface="Dubai" panose="020B0503030403030204" pitchFamily="34" charset="-78"/>
                <a:ea typeface="Times New Roman" panose="02020603050405020304" pitchFamily="18" charset="0"/>
                <a:cs typeface="Dubai" panose="020B0503030403030204" pitchFamily="34" charset="-78"/>
              </a:rPr>
              <a:t> انطلاقاً من التوصيف النصي للعمليات باستخدام نماذج اللغات الكبيرة</a:t>
            </a:r>
            <a:endParaRPr lang="en-US" sz="2500" dirty="0">
              <a:effectLst/>
              <a:latin typeface="Dubai" panose="020B0503030403030204" pitchFamily="34" charset="-78"/>
              <a:ea typeface="Times New Roman" panose="02020603050405020304" pitchFamily="18" charset="0"/>
              <a:cs typeface="Dubai" panose="020B0503030403030204" pitchFamily="34" charset="-78"/>
            </a:endParaRPr>
          </a:p>
        </p:txBody>
      </p:sp>
      <p:sp>
        <p:nvSpPr>
          <p:cNvPr id="7" name="TextBox 6">
            <a:extLst>
              <a:ext uri="{FF2B5EF4-FFF2-40B4-BE49-F238E27FC236}">
                <a16:creationId xmlns:a16="http://schemas.microsoft.com/office/drawing/2014/main" id="{212C6391-319B-B3E5-82E9-C4D0CB8E1E39}"/>
              </a:ext>
            </a:extLst>
          </p:cNvPr>
          <p:cNvSpPr txBox="1"/>
          <p:nvPr/>
        </p:nvSpPr>
        <p:spPr>
          <a:xfrm>
            <a:off x="1016610" y="2979734"/>
            <a:ext cx="7110779" cy="1785104"/>
          </a:xfrm>
          <a:prstGeom prst="rect">
            <a:avLst/>
          </a:prstGeom>
          <a:noFill/>
        </p:spPr>
        <p:txBody>
          <a:bodyPr wrap="square" rtlCol="0">
            <a:spAutoFit/>
          </a:bodyPr>
          <a:lstStyle/>
          <a:p>
            <a:pPr algn="ctr"/>
            <a:r>
              <a:rPr lang="ar-SY" sz="2000" dirty="0">
                <a:latin typeface="Dubai" panose="020B0503030403030204" pitchFamily="34" charset="-78"/>
                <a:cs typeface="Dubai" panose="020B0503030403030204" pitchFamily="34" charset="-78"/>
              </a:rPr>
              <a:t>تقديم: </a:t>
            </a:r>
          </a:p>
          <a:p>
            <a:pPr algn="ctr"/>
            <a:r>
              <a:rPr lang="ar-SY" sz="2000" dirty="0">
                <a:latin typeface="Dubai" panose="020B0503030403030204" pitchFamily="34" charset="-78"/>
                <a:cs typeface="Dubai" panose="020B0503030403030204" pitchFamily="34" charset="-78"/>
              </a:rPr>
              <a:t>محمد التركي</a:t>
            </a:r>
            <a:endParaRPr lang="en-US" sz="2000" dirty="0">
              <a:latin typeface="Dubai" panose="020B0503030403030204" pitchFamily="34" charset="-78"/>
              <a:cs typeface="Dubai" panose="020B0503030403030204" pitchFamily="34" charset="-78"/>
            </a:endParaRPr>
          </a:p>
          <a:p>
            <a:pPr algn="ctr"/>
            <a:endParaRPr lang="ar-SY" sz="1000" dirty="0">
              <a:latin typeface="Dubai" panose="020B0503030403030204" pitchFamily="34" charset="-78"/>
              <a:cs typeface="Dubai" panose="020B0503030403030204" pitchFamily="34" charset="-78"/>
            </a:endParaRPr>
          </a:p>
          <a:p>
            <a:pPr algn="ctr"/>
            <a:r>
              <a:rPr lang="ar-SY" sz="2000" dirty="0">
                <a:latin typeface="Dubai" panose="020B0503030403030204" pitchFamily="34" charset="-78"/>
                <a:cs typeface="Dubai" panose="020B0503030403030204" pitchFamily="34" charset="-78"/>
              </a:rPr>
              <a:t>    إشراف: </a:t>
            </a:r>
          </a:p>
          <a:p>
            <a:pPr algn="ctr"/>
            <a:r>
              <a:rPr lang="ar-SY" sz="2000" dirty="0">
                <a:latin typeface="Dubai" panose="020B0503030403030204" pitchFamily="34" charset="-78"/>
                <a:cs typeface="Dubai" panose="020B0503030403030204" pitchFamily="34" charset="-78"/>
              </a:rPr>
              <a:t>د. عمر حمدون</a:t>
            </a:r>
          </a:p>
          <a:p>
            <a:pPr algn="ctr"/>
            <a:r>
              <a:rPr lang="ar-SY" sz="2000" dirty="0">
                <a:latin typeface="Dubai" panose="020B0503030403030204" pitchFamily="34" charset="-78"/>
                <a:cs typeface="Dubai" panose="020B0503030403030204" pitchFamily="34" charset="-78"/>
              </a:rPr>
              <a:t>ما. محمد بشار دسوقي</a:t>
            </a:r>
          </a:p>
        </p:txBody>
      </p:sp>
      <p:sp>
        <p:nvSpPr>
          <p:cNvPr id="8" name="TextBox 7">
            <a:extLst>
              <a:ext uri="{FF2B5EF4-FFF2-40B4-BE49-F238E27FC236}">
                <a16:creationId xmlns:a16="http://schemas.microsoft.com/office/drawing/2014/main" id="{537028A7-667E-CDEF-868A-70AB011D69B7}"/>
              </a:ext>
            </a:extLst>
          </p:cNvPr>
          <p:cNvSpPr txBox="1"/>
          <p:nvPr/>
        </p:nvSpPr>
        <p:spPr>
          <a:xfrm>
            <a:off x="-290512" y="4513628"/>
            <a:ext cx="2711980" cy="323165"/>
          </a:xfrm>
          <a:prstGeom prst="rect">
            <a:avLst/>
          </a:prstGeom>
          <a:noFill/>
        </p:spPr>
        <p:txBody>
          <a:bodyPr wrap="square" rtlCol="0">
            <a:spAutoFit/>
          </a:bodyPr>
          <a:lstStyle/>
          <a:p>
            <a:pPr algn="ctr"/>
            <a:r>
              <a:rPr lang="ar-SY" sz="1500" dirty="0">
                <a:latin typeface="Dubai" panose="020B0503030403030204" pitchFamily="34" charset="-78"/>
                <a:cs typeface="Dubai" panose="020B0503030403030204" pitchFamily="34" charset="-78"/>
              </a:rPr>
              <a:t>العام الدراسي 2024-2023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4" name="Picture 3">
            <a:extLst>
              <a:ext uri="{FF2B5EF4-FFF2-40B4-BE49-F238E27FC236}">
                <a16:creationId xmlns:a16="http://schemas.microsoft.com/office/drawing/2014/main" id="{48938DC0-1890-F301-7B31-441E67263886}"/>
              </a:ext>
            </a:extLst>
          </p:cNvPr>
          <p:cNvPicPr>
            <a:picLocks noChangeAspect="1"/>
          </p:cNvPicPr>
          <p:nvPr/>
        </p:nvPicPr>
        <p:blipFill rotWithShape="1">
          <a:blip r:embed="rId3"/>
          <a:srcRect l="3482" t="8572" r="30536" b="18413"/>
          <a:stretch/>
        </p:blipFill>
        <p:spPr>
          <a:xfrm>
            <a:off x="1738994" y="955875"/>
            <a:ext cx="5901195" cy="3673275"/>
          </a:xfrm>
          <a:prstGeom prst="rect">
            <a:avLst/>
          </a:prstGeom>
        </p:spPr>
      </p:pic>
    </p:spTree>
    <p:extLst>
      <p:ext uri="{BB962C8B-B14F-4D97-AF65-F5344CB8AC3E}">
        <p14:creationId xmlns:p14="http://schemas.microsoft.com/office/powerpoint/2010/main" val="151140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5" name="Picture 4">
            <a:extLst>
              <a:ext uri="{FF2B5EF4-FFF2-40B4-BE49-F238E27FC236}">
                <a16:creationId xmlns:a16="http://schemas.microsoft.com/office/drawing/2014/main" id="{00535B89-47AF-0105-EB7F-E3123A2EC8C6}"/>
              </a:ext>
            </a:extLst>
          </p:cNvPr>
          <p:cNvPicPr>
            <a:picLocks noChangeAspect="1"/>
          </p:cNvPicPr>
          <p:nvPr/>
        </p:nvPicPr>
        <p:blipFill>
          <a:blip r:embed="rId3"/>
          <a:stretch>
            <a:fillRect/>
          </a:stretch>
        </p:blipFill>
        <p:spPr>
          <a:xfrm>
            <a:off x="849060" y="955875"/>
            <a:ext cx="7708200" cy="3749718"/>
          </a:xfrm>
          <a:prstGeom prst="rect">
            <a:avLst/>
          </a:prstGeom>
        </p:spPr>
      </p:pic>
    </p:spTree>
    <p:extLst>
      <p:ext uri="{BB962C8B-B14F-4D97-AF65-F5344CB8AC3E}">
        <p14:creationId xmlns:p14="http://schemas.microsoft.com/office/powerpoint/2010/main" val="374512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200" dirty="0">
                <a:solidFill>
                  <a:schemeClr val="accent1"/>
                </a:solidFill>
                <a:latin typeface="Dubai" panose="020B0503030403030204" pitchFamily="34" charset="-78"/>
                <a:cs typeface="Dubai" panose="020B0503030403030204" pitchFamily="34" charset="-78"/>
              </a:rPr>
              <a:t>المتطلبات غير الوظيفية</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sp>
        <p:nvSpPr>
          <p:cNvPr id="3" name="Rectangle 2">
            <a:extLst>
              <a:ext uri="{FF2B5EF4-FFF2-40B4-BE49-F238E27FC236}">
                <a16:creationId xmlns:a16="http://schemas.microsoft.com/office/drawing/2014/main" id="{E685ADDA-41C3-DA7E-FB61-D96D57497981}"/>
              </a:ext>
            </a:extLst>
          </p:cNvPr>
          <p:cNvSpPr/>
          <p:nvPr/>
        </p:nvSpPr>
        <p:spPr>
          <a:xfrm>
            <a:off x="3532210" y="2740479"/>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قابلية التوسع</a:t>
            </a:r>
          </a:p>
        </p:txBody>
      </p:sp>
      <p:sp>
        <p:nvSpPr>
          <p:cNvPr id="4" name="TextBox 3">
            <a:extLst>
              <a:ext uri="{FF2B5EF4-FFF2-40B4-BE49-F238E27FC236}">
                <a16:creationId xmlns:a16="http://schemas.microsoft.com/office/drawing/2014/main" id="{25DF2F80-1AB2-0296-CC9A-099FA0D408F0}"/>
              </a:ext>
            </a:extLst>
          </p:cNvPr>
          <p:cNvSpPr txBox="1"/>
          <p:nvPr/>
        </p:nvSpPr>
        <p:spPr>
          <a:xfrm>
            <a:off x="3804249" y="1737284"/>
            <a:ext cx="4078315" cy="584775"/>
          </a:xfrm>
          <a:prstGeom prst="rect">
            <a:avLst/>
          </a:prstGeom>
          <a:noFill/>
        </p:spPr>
        <p:txBody>
          <a:bodyPr wrap="square" rtlCol="0">
            <a:spAutoFit/>
          </a:bodyPr>
          <a:lstStyle/>
          <a:p>
            <a:pPr algn="r" rtl="1"/>
            <a:r>
              <a:rPr lang="ar-SY" sz="1600" b="1" dirty="0">
                <a:solidFill>
                  <a:schemeClr val="tx1"/>
                </a:solidFill>
                <a:latin typeface="+mj-lt"/>
                <a:cs typeface="Dubai" panose="020B0503030403030204" pitchFamily="34" charset="-78"/>
              </a:rPr>
              <a:t>ما يجب أن يحققه النظام كمتطلبات غير وظيفية:</a:t>
            </a:r>
          </a:p>
          <a:p>
            <a:pPr algn="r" rtl="1"/>
            <a:endParaRPr lang="en-US" sz="1600" b="1" dirty="0">
              <a:latin typeface="Dubai" panose="020B0503030403030204" pitchFamily="34" charset="-78"/>
              <a:cs typeface="Dubai" panose="020B0503030403030204" pitchFamily="34" charset="-78"/>
            </a:endParaRPr>
          </a:p>
        </p:txBody>
      </p:sp>
      <p:sp>
        <p:nvSpPr>
          <p:cNvPr id="5" name="Rectangle 4">
            <a:extLst>
              <a:ext uri="{FF2B5EF4-FFF2-40B4-BE49-F238E27FC236}">
                <a16:creationId xmlns:a16="http://schemas.microsoft.com/office/drawing/2014/main" id="{104149C3-8439-763B-7137-FF916218A4CA}"/>
              </a:ext>
            </a:extLst>
          </p:cNvPr>
          <p:cNvSpPr/>
          <p:nvPr/>
        </p:nvSpPr>
        <p:spPr>
          <a:xfrm>
            <a:off x="6079467" y="2740479"/>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قابلية الاختبار</a:t>
            </a:r>
          </a:p>
        </p:txBody>
      </p:sp>
      <p:sp>
        <p:nvSpPr>
          <p:cNvPr id="7" name="Rectangle 6">
            <a:extLst>
              <a:ext uri="{FF2B5EF4-FFF2-40B4-BE49-F238E27FC236}">
                <a16:creationId xmlns:a16="http://schemas.microsoft.com/office/drawing/2014/main" id="{25566A33-E048-C90B-2A6B-933202403E4A}"/>
              </a:ext>
            </a:extLst>
          </p:cNvPr>
          <p:cNvSpPr/>
          <p:nvPr/>
        </p:nvSpPr>
        <p:spPr>
          <a:xfrm>
            <a:off x="782906" y="2740479"/>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قابلية الصيانة</a:t>
            </a:r>
          </a:p>
        </p:txBody>
      </p:sp>
    </p:spTree>
    <p:extLst>
      <p:ext uri="{BB962C8B-B14F-4D97-AF65-F5344CB8AC3E}">
        <p14:creationId xmlns:p14="http://schemas.microsoft.com/office/powerpoint/2010/main" val="307900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4351020" y="2350770"/>
            <a:ext cx="4079830"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تصميم وتنجيز النظام البرمجي</a:t>
            </a: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ar-SY" dirty="0">
                <a:latin typeface="Dubai" panose="020B0503030403030204" pitchFamily="34" charset="-78"/>
                <a:cs typeface="Dubai" panose="020B0503030403030204" pitchFamily="34" charset="-78"/>
              </a:rPr>
              <a:t>2</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46423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كيفية تعامل المستخدم مع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CA603564-889D-CA57-15B2-12CA20F2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82" y="1098097"/>
            <a:ext cx="39814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013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الواجهات</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CC3DE653-9E09-6342-3AAE-BB3E7527E1E9}"/>
              </a:ext>
            </a:extLst>
          </p:cNvPr>
          <p:cNvPicPr>
            <a:picLocks noChangeAspect="1"/>
          </p:cNvPicPr>
          <p:nvPr/>
        </p:nvPicPr>
        <p:blipFill>
          <a:blip r:embed="rId3"/>
          <a:stretch>
            <a:fillRect/>
          </a:stretch>
        </p:blipFill>
        <p:spPr>
          <a:xfrm>
            <a:off x="503464" y="849739"/>
            <a:ext cx="2223407" cy="2223407"/>
          </a:xfrm>
          <a:prstGeom prst="rect">
            <a:avLst/>
          </a:prstGeom>
        </p:spPr>
      </p:pic>
      <p:pic>
        <p:nvPicPr>
          <p:cNvPr id="7" name="Picture 6">
            <a:extLst>
              <a:ext uri="{FF2B5EF4-FFF2-40B4-BE49-F238E27FC236}">
                <a16:creationId xmlns:a16="http://schemas.microsoft.com/office/drawing/2014/main" id="{70A92360-9E1A-7156-2EED-C7D22C02F4F1}"/>
              </a:ext>
            </a:extLst>
          </p:cNvPr>
          <p:cNvPicPr>
            <a:picLocks noChangeAspect="1"/>
          </p:cNvPicPr>
          <p:nvPr/>
        </p:nvPicPr>
        <p:blipFill>
          <a:blip r:embed="rId4"/>
          <a:stretch>
            <a:fillRect/>
          </a:stretch>
        </p:blipFill>
        <p:spPr>
          <a:xfrm>
            <a:off x="662667" y="2645229"/>
            <a:ext cx="1905000" cy="1905000"/>
          </a:xfrm>
          <a:prstGeom prst="rect">
            <a:avLst/>
          </a:prstGeom>
        </p:spPr>
      </p:pic>
      <p:pic>
        <p:nvPicPr>
          <p:cNvPr id="9" name="Picture 8">
            <a:extLst>
              <a:ext uri="{FF2B5EF4-FFF2-40B4-BE49-F238E27FC236}">
                <a16:creationId xmlns:a16="http://schemas.microsoft.com/office/drawing/2014/main" id="{102E65FB-421D-FD2D-52C6-0C09B946BDF9}"/>
              </a:ext>
            </a:extLst>
          </p:cNvPr>
          <p:cNvPicPr>
            <a:picLocks noChangeAspect="1"/>
          </p:cNvPicPr>
          <p:nvPr/>
        </p:nvPicPr>
        <p:blipFill rotWithShape="1">
          <a:blip r:embed="rId5"/>
          <a:srcRect t="9365" b="5734"/>
          <a:stretch/>
        </p:blipFill>
        <p:spPr>
          <a:xfrm>
            <a:off x="3151414" y="1276023"/>
            <a:ext cx="5426317" cy="2591454"/>
          </a:xfrm>
          <a:prstGeom prst="rect">
            <a:avLst/>
          </a:prstGeom>
        </p:spPr>
      </p:pic>
    </p:spTree>
    <p:extLst>
      <p:ext uri="{BB962C8B-B14F-4D97-AF65-F5344CB8AC3E}">
        <p14:creationId xmlns:p14="http://schemas.microsoft.com/office/powerpoint/2010/main" val="3450547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تجربة </a:t>
            </a:r>
            <a:r>
              <a:rPr lang="en-US" sz="3000" dirty="0" err="1">
                <a:latin typeface="Dubai" panose="020B0503030403030204" pitchFamily="34" charset="-78"/>
                <a:cs typeface="Dubai" panose="020B0503030403030204" pitchFamily="34" charset="-78"/>
              </a:rPr>
              <a:t>Drawio</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 name="Picture 4">
            <a:extLst>
              <a:ext uri="{FF2B5EF4-FFF2-40B4-BE49-F238E27FC236}">
                <a16:creationId xmlns:a16="http://schemas.microsoft.com/office/drawing/2014/main" id="{E85113F4-E968-68A6-9473-04E1900DB0D7}"/>
              </a:ext>
            </a:extLst>
          </p:cNvPr>
          <p:cNvPicPr>
            <a:picLocks noChangeAspect="1"/>
          </p:cNvPicPr>
          <p:nvPr/>
        </p:nvPicPr>
        <p:blipFill rotWithShape="1">
          <a:blip r:embed="rId3"/>
          <a:srcRect l="6339" t="41746" r="30536" b="35715"/>
          <a:stretch/>
        </p:blipFill>
        <p:spPr>
          <a:xfrm>
            <a:off x="486684" y="2734382"/>
            <a:ext cx="8170430" cy="1641022"/>
          </a:xfrm>
          <a:prstGeom prst="rect">
            <a:avLst/>
          </a:prstGeom>
        </p:spPr>
      </p:pic>
      <p:pic>
        <p:nvPicPr>
          <p:cNvPr id="10" name="Picture 9">
            <a:extLst>
              <a:ext uri="{FF2B5EF4-FFF2-40B4-BE49-F238E27FC236}">
                <a16:creationId xmlns:a16="http://schemas.microsoft.com/office/drawing/2014/main" id="{B50266E6-B327-A6BF-95A1-05E1844DAC75}"/>
              </a:ext>
            </a:extLst>
          </p:cNvPr>
          <p:cNvPicPr>
            <a:picLocks noChangeAspect="1"/>
          </p:cNvPicPr>
          <p:nvPr/>
        </p:nvPicPr>
        <p:blipFill rotWithShape="1">
          <a:blip r:embed="rId4"/>
          <a:srcRect l="625" t="21746" r="-803" b="50000"/>
          <a:stretch/>
        </p:blipFill>
        <p:spPr>
          <a:xfrm>
            <a:off x="0" y="1044538"/>
            <a:ext cx="9160329" cy="1453244"/>
          </a:xfrm>
          <a:prstGeom prst="rect">
            <a:avLst/>
          </a:prstGeom>
        </p:spPr>
      </p:pic>
    </p:spTree>
    <p:extLst>
      <p:ext uri="{BB962C8B-B14F-4D97-AF65-F5344CB8AC3E}">
        <p14:creationId xmlns:p14="http://schemas.microsoft.com/office/powerpoint/2010/main" val="1282351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كيفية تعامل المستخدم مع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CA603564-889D-CA57-15B2-12CA20F2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82" y="1098097"/>
            <a:ext cx="39814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5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09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البوابة</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367"/>
          <a:stretch/>
        </p:blipFill>
        <p:spPr bwMode="auto">
          <a:xfrm>
            <a:off x="1481270" y="1366061"/>
            <a:ext cx="6181258" cy="258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410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latin typeface="Dubai" panose="020B0503030403030204" pitchFamily="34" charset="-78"/>
                <a:cs typeface="Dubai" panose="020B0503030403030204" pitchFamily="34" charset="-78"/>
              </a:rPr>
              <a:t>محتويات العرض</a:t>
            </a:r>
            <a:endParaRPr sz="3500" dirty="0">
              <a:latin typeface="Dubai" panose="020B0503030403030204" pitchFamily="34" charset="-78"/>
              <a:cs typeface="Dubai" panose="020B0503030403030204" pitchFamily="34" charset="-78"/>
            </a:endParaRPr>
          </a:p>
        </p:txBody>
      </p:sp>
      <p:sp>
        <p:nvSpPr>
          <p:cNvPr id="198" name="Google Shape;198;p32"/>
          <p:cNvSpPr txBox="1">
            <a:spLocks noGrp="1"/>
          </p:cNvSpPr>
          <p:nvPr>
            <p:ph type="ctrTitle" idx="2"/>
          </p:nvPr>
        </p:nvSpPr>
        <p:spPr>
          <a:xfrm>
            <a:off x="5444532" y="1694123"/>
            <a:ext cx="2150400" cy="38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ar-SY" sz="2000" dirty="0">
                <a:latin typeface="Dubai" panose="020B0503030403030204" pitchFamily="34" charset="-78"/>
                <a:cs typeface="Dubai" panose="020B0503030403030204" pitchFamily="34" charset="-78"/>
              </a:rPr>
              <a:t>مقدمة ومتطلبات</a:t>
            </a:r>
            <a:endParaRPr sz="2000" dirty="0">
              <a:latin typeface="Dubai" panose="020B0503030403030204" pitchFamily="34" charset="-78"/>
              <a:cs typeface="Dubai" panose="020B0503030403030204" pitchFamily="34" charset="-78"/>
            </a:endParaRPr>
          </a:p>
        </p:txBody>
      </p:sp>
      <p:sp>
        <p:nvSpPr>
          <p:cNvPr id="199" name="Google Shape;199;p32"/>
          <p:cNvSpPr txBox="1">
            <a:spLocks noGrp="1"/>
          </p:cNvSpPr>
          <p:nvPr>
            <p:ph type="title" idx="3"/>
          </p:nvPr>
        </p:nvSpPr>
        <p:spPr>
          <a:xfrm>
            <a:off x="7594932" y="1599954"/>
            <a:ext cx="897440" cy="69348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dirty="0">
                <a:latin typeface="Dubai" panose="020B0503030403030204" pitchFamily="34" charset="-78"/>
                <a:cs typeface="Dubai" panose="020B0503030403030204" pitchFamily="34" charset="-78"/>
              </a:rPr>
              <a:t>01</a:t>
            </a:r>
            <a:endParaRPr sz="5000" dirty="0">
              <a:latin typeface="Dubai" panose="020B0503030403030204" pitchFamily="34" charset="-78"/>
              <a:cs typeface="Dubai" panose="020B0503030403030204" pitchFamily="34" charset="-78"/>
            </a:endParaRPr>
          </a:p>
        </p:txBody>
      </p:sp>
      <p:sp>
        <p:nvSpPr>
          <p:cNvPr id="28" name="Google Shape;198;p32">
            <a:extLst>
              <a:ext uri="{FF2B5EF4-FFF2-40B4-BE49-F238E27FC236}">
                <a16:creationId xmlns:a16="http://schemas.microsoft.com/office/drawing/2014/main" id="{0D3A0575-8FBF-D84E-2072-170CF8B084DB}"/>
              </a:ext>
            </a:extLst>
          </p:cNvPr>
          <p:cNvSpPr txBox="1">
            <a:spLocks/>
          </p:cNvSpPr>
          <p:nvPr/>
        </p:nvSpPr>
        <p:spPr>
          <a:xfrm>
            <a:off x="4576104" y="2860349"/>
            <a:ext cx="303276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اختبار النظام ونشره</a:t>
            </a:r>
          </a:p>
        </p:txBody>
      </p:sp>
      <p:sp>
        <p:nvSpPr>
          <p:cNvPr id="29" name="Google Shape;199;p32">
            <a:extLst>
              <a:ext uri="{FF2B5EF4-FFF2-40B4-BE49-F238E27FC236}">
                <a16:creationId xmlns:a16="http://schemas.microsoft.com/office/drawing/2014/main" id="{FB3B4BC6-DFC6-B328-40E7-B0A57DAC3D13}"/>
              </a:ext>
            </a:extLst>
          </p:cNvPr>
          <p:cNvSpPr txBox="1">
            <a:spLocks/>
          </p:cNvSpPr>
          <p:nvPr/>
        </p:nvSpPr>
        <p:spPr>
          <a:xfrm>
            <a:off x="7594932" y="2786169"/>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ar-SY" sz="5000" dirty="0">
                <a:latin typeface="Dubai" panose="020B0503030403030204" pitchFamily="34" charset="-78"/>
                <a:cs typeface="Dubai" panose="020B0503030403030204" pitchFamily="34" charset="-78"/>
              </a:rPr>
              <a:t>3</a:t>
            </a:r>
            <a:endParaRPr lang="en" sz="5000" dirty="0">
              <a:latin typeface="Dubai" panose="020B0503030403030204" pitchFamily="34" charset="-78"/>
              <a:cs typeface="Dubai" panose="020B0503030403030204" pitchFamily="34" charset="-78"/>
            </a:endParaRPr>
          </a:p>
        </p:txBody>
      </p:sp>
      <p:sp>
        <p:nvSpPr>
          <p:cNvPr id="30" name="Google Shape;198;p32">
            <a:extLst>
              <a:ext uri="{FF2B5EF4-FFF2-40B4-BE49-F238E27FC236}">
                <a16:creationId xmlns:a16="http://schemas.microsoft.com/office/drawing/2014/main" id="{258C5F46-BD66-E25C-9EA8-C21082EFD10F}"/>
              </a:ext>
            </a:extLst>
          </p:cNvPr>
          <p:cNvSpPr txBox="1">
            <a:spLocks/>
          </p:cNvSpPr>
          <p:nvPr/>
        </p:nvSpPr>
        <p:spPr>
          <a:xfrm>
            <a:off x="315364" y="1752090"/>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marR="0" indent="0" algn="r" rtl="0">
              <a:spcBef>
                <a:spcPts val="0"/>
              </a:spcBef>
              <a:spcAft>
                <a:spcPts val="0"/>
              </a:spcAft>
            </a:pPr>
            <a:r>
              <a:rPr lang="ar-SY" sz="1800" b="1" i="0" dirty="0">
                <a:solidFill>
                  <a:srgbClr val="003BA3"/>
                </a:solidFill>
                <a:effectLst/>
                <a:latin typeface="Dubai" panose="020B0503030403030204" pitchFamily="34" charset="-78"/>
                <a:ea typeface="Montserrat" panose="00000500000000000000" pitchFamily="2" charset="0"/>
                <a:cs typeface="Dubai" panose="020B0503030403030204" pitchFamily="34" charset="-78"/>
              </a:rPr>
              <a:t>تصميم النظام وتنجيزه</a:t>
            </a:r>
            <a:endParaRPr lang="en-US" sz="2000" dirty="0">
              <a:effectLst/>
            </a:endParaRPr>
          </a:p>
        </p:txBody>
      </p:sp>
      <p:sp>
        <p:nvSpPr>
          <p:cNvPr id="31" name="Google Shape;199;p32">
            <a:extLst>
              <a:ext uri="{FF2B5EF4-FFF2-40B4-BE49-F238E27FC236}">
                <a16:creationId xmlns:a16="http://schemas.microsoft.com/office/drawing/2014/main" id="{5A6C7C0E-CE16-5A96-5D9D-F292F316C1A9}"/>
              </a:ext>
            </a:extLst>
          </p:cNvPr>
          <p:cNvSpPr txBox="1">
            <a:spLocks/>
          </p:cNvSpPr>
          <p:nvPr/>
        </p:nvSpPr>
        <p:spPr>
          <a:xfrm>
            <a:off x="3340344" y="1699831"/>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ar-SY" sz="5000" dirty="0">
                <a:latin typeface="Dubai" panose="020B0503030403030204" pitchFamily="34" charset="-78"/>
                <a:cs typeface="Dubai" panose="020B0503030403030204" pitchFamily="34" charset="-78"/>
              </a:rPr>
              <a:t>2</a:t>
            </a:r>
            <a:endParaRPr lang="en" sz="5000" dirty="0">
              <a:latin typeface="Dubai" panose="020B0503030403030204" pitchFamily="34" charset="-78"/>
              <a:cs typeface="Dubai" panose="020B0503030403030204" pitchFamily="34" charset="-78"/>
            </a:endParaRPr>
          </a:p>
        </p:txBody>
      </p:sp>
      <p:sp>
        <p:nvSpPr>
          <p:cNvPr id="34" name="Google Shape;198;p32">
            <a:extLst>
              <a:ext uri="{FF2B5EF4-FFF2-40B4-BE49-F238E27FC236}">
                <a16:creationId xmlns:a16="http://schemas.microsoft.com/office/drawing/2014/main" id="{5ACA559B-F848-587C-1A92-CEEE86520A18}"/>
              </a:ext>
            </a:extLst>
          </p:cNvPr>
          <p:cNvSpPr txBox="1">
            <a:spLocks/>
          </p:cNvSpPr>
          <p:nvPr/>
        </p:nvSpPr>
        <p:spPr>
          <a:xfrm>
            <a:off x="311474" y="2869516"/>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الخاتمة والآفاق المستقبليّة</a:t>
            </a:r>
          </a:p>
        </p:txBody>
      </p:sp>
      <p:sp>
        <p:nvSpPr>
          <p:cNvPr id="35" name="Google Shape;199;p32">
            <a:extLst>
              <a:ext uri="{FF2B5EF4-FFF2-40B4-BE49-F238E27FC236}">
                <a16:creationId xmlns:a16="http://schemas.microsoft.com/office/drawing/2014/main" id="{5975D3E1-6700-75F1-6E16-A2A5A56BAB59}"/>
              </a:ext>
            </a:extLst>
          </p:cNvPr>
          <p:cNvSpPr txBox="1">
            <a:spLocks/>
          </p:cNvSpPr>
          <p:nvPr/>
        </p:nvSpPr>
        <p:spPr>
          <a:xfrm>
            <a:off x="3340344" y="2805228"/>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en-US" sz="5000" dirty="0">
                <a:latin typeface="Dubai" panose="020B0503030403030204" pitchFamily="34" charset="-78"/>
                <a:cs typeface="Dubai" panose="020B0503030403030204" pitchFamily="34" charset="-78"/>
              </a:rPr>
              <a:t>4</a:t>
            </a:r>
            <a:endParaRPr lang="en" sz="5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3E2F74EB-9D18-FAE0-1308-1E82678C75BD}"/>
              </a:ext>
            </a:extLst>
          </p:cNvPr>
          <p:cNvSpPr txBox="1"/>
          <p:nvPr/>
        </p:nvSpPr>
        <p:spPr>
          <a:xfrm>
            <a:off x="8557260" y="4826028"/>
            <a:ext cx="586740" cy="307777"/>
          </a:xfrm>
          <a:prstGeom prst="rect">
            <a:avLst/>
          </a:prstGeom>
          <a:noFill/>
        </p:spPr>
        <p:txBody>
          <a:bodyPr wrap="square" rtlCol="0">
            <a:spAutoFit/>
          </a:bodyPr>
          <a:lstStyle/>
          <a:p>
            <a:r>
              <a:rPr lang="en-US" b="1" dirty="0"/>
              <a:t>2/41</a:t>
            </a:r>
          </a:p>
        </p:txBody>
      </p:sp>
    </p:spTree>
    <p:extLst>
      <p:ext uri="{BB962C8B-B14F-4D97-AF65-F5344CB8AC3E}">
        <p14:creationId xmlns:p14="http://schemas.microsoft.com/office/powerpoint/2010/main" val="1207303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163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3074" name="Picture 2">
            <a:extLst>
              <a:ext uri="{FF2B5EF4-FFF2-40B4-BE49-F238E27FC236}">
                <a16:creationId xmlns:a16="http://schemas.microsoft.com/office/drawing/2014/main" id="{00A9D691-E968-739A-4063-01D1BF8F5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5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503456E-7F96-49B7-B0DB-2E13D48A37B8}"/>
              </a:ext>
            </a:extLst>
          </p:cNvPr>
          <p:cNvPicPr>
            <a:picLocks noChangeAspect="1"/>
          </p:cNvPicPr>
          <p:nvPr/>
        </p:nvPicPr>
        <p:blipFill rotWithShape="1">
          <a:blip r:embed="rId4"/>
          <a:srcRect l="4717" t="33375" r="79717" b="38617"/>
          <a:stretch/>
        </p:blipFill>
        <p:spPr>
          <a:xfrm>
            <a:off x="3998241" y="1418496"/>
            <a:ext cx="2730362" cy="2763458"/>
          </a:xfrm>
          <a:prstGeom prst="rect">
            <a:avLst/>
          </a:prstGeom>
        </p:spPr>
      </p:pic>
    </p:spTree>
    <p:extLst>
      <p:ext uri="{BB962C8B-B14F-4D97-AF65-F5344CB8AC3E}">
        <p14:creationId xmlns:p14="http://schemas.microsoft.com/office/powerpoint/2010/main" val="2845540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33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098" name="Picture 2">
            <a:extLst>
              <a:ext uri="{FF2B5EF4-FFF2-40B4-BE49-F238E27FC236}">
                <a16:creationId xmlns:a16="http://schemas.microsoft.com/office/drawing/2014/main" id="{E8AC1D34-996E-0838-6CA8-8E389A335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093" y="1114425"/>
            <a:ext cx="1744435" cy="33642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E8B6C2-E699-3972-89F1-A24DB604575D}"/>
              </a:ext>
            </a:extLst>
          </p:cNvPr>
          <p:cNvPicPr>
            <a:picLocks noChangeAspect="1"/>
          </p:cNvPicPr>
          <p:nvPr/>
        </p:nvPicPr>
        <p:blipFill rotWithShape="1">
          <a:blip r:embed="rId4"/>
          <a:srcRect l="34057" t="27002" r="34905" b="38281"/>
          <a:stretch/>
        </p:blipFill>
        <p:spPr>
          <a:xfrm>
            <a:off x="3323994" y="1293961"/>
            <a:ext cx="4804913" cy="3023154"/>
          </a:xfrm>
          <a:prstGeom prst="rect">
            <a:avLst/>
          </a:prstGeom>
        </p:spPr>
      </p:pic>
    </p:spTree>
    <p:extLst>
      <p:ext uri="{BB962C8B-B14F-4D97-AF65-F5344CB8AC3E}">
        <p14:creationId xmlns:p14="http://schemas.microsoft.com/office/powerpoint/2010/main" val="2937758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8" name="Picture 7">
            <a:extLst>
              <a:ext uri="{FF2B5EF4-FFF2-40B4-BE49-F238E27FC236}">
                <a16:creationId xmlns:a16="http://schemas.microsoft.com/office/drawing/2014/main" id="{0EAADE8A-1EF6-5E15-4351-2D465F82DDB6}"/>
              </a:ext>
            </a:extLst>
          </p:cNvPr>
          <p:cNvPicPr>
            <a:picLocks noChangeAspect="1"/>
          </p:cNvPicPr>
          <p:nvPr/>
        </p:nvPicPr>
        <p:blipFill rotWithShape="1">
          <a:blip r:embed="rId3"/>
          <a:srcRect l="25283" t="23480" r="12736" b="13795"/>
          <a:stretch/>
        </p:blipFill>
        <p:spPr>
          <a:xfrm>
            <a:off x="1544128" y="1097001"/>
            <a:ext cx="6435307" cy="3663324"/>
          </a:xfrm>
          <a:prstGeom prst="rect">
            <a:avLst/>
          </a:prstGeom>
        </p:spPr>
      </p:pic>
    </p:spTree>
    <p:extLst>
      <p:ext uri="{BB962C8B-B14F-4D97-AF65-F5344CB8AC3E}">
        <p14:creationId xmlns:p14="http://schemas.microsoft.com/office/powerpoint/2010/main" val="2520576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المخدم الخلفي </a:t>
            </a:r>
            <a:r>
              <a:rPr lang="en-US" sz="3000" dirty="0">
                <a:latin typeface="Dubai" panose="020B0503030403030204" pitchFamily="34" charset="-78"/>
                <a:cs typeface="Dubai" panose="020B0503030403030204" pitchFamily="34" charset="-78"/>
              </a:rPr>
              <a:t>(Back-End)</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485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توليد المخططات</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sp>
        <p:nvSpPr>
          <p:cNvPr id="3" name="Rectangle 2">
            <a:extLst>
              <a:ext uri="{FF2B5EF4-FFF2-40B4-BE49-F238E27FC236}">
                <a16:creationId xmlns:a16="http://schemas.microsoft.com/office/drawing/2014/main" id="{B29D7EBF-6C20-1EE3-7BC2-648D1B1F4678}"/>
              </a:ext>
            </a:extLst>
          </p:cNvPr>
          <p:cNvSpPr/>
          <p:nvPr/>
        </p:nvSpPr>
        <p:spPr>
          <a:xfrm>
            <a:off x="3295574" y="2326334"/>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2- دراسة مرجعية</a:t>
            </a:r>
          </a:p>
        </p:txBody>
      </p:sp>
      <p:sp>
        <p:nvSpPr>
          <p:cNvPr id="5" name="TextBox 4">
            <a:extLst>
              <a:ext uri="{FF2B5EF4-FFF2-40B4-BE49-F238E27FC236}">
                <a16:creationId xmlns:a16="http://schemas.microsoft.com/office/drawing/2014/main" id="{1A5A0AAF-9B26-42C6-41CD-6AB55E3D09BB}"/>
              </a:ext>
            </a:extLst>
          </p:cNvPr>
          <p:cNvSpPr txBox="1"/>
          <p:nvPr/>
        </p:nvSpPr>
        <p:spPr>
          <a:xfrm>
            <a:off x="3885892" y="1737284"/>
            <a:ext cx="4078315" cy="338554"/>
          </a:xfrm>
          <a:prstGeom prst="rect">
            <a:avLst/>
          </a:prstGeom>
          <a:noFill/>
        </p:spPr>
        <p:txBody>
          <a:bodyPr wrap="square" rtlCol="0">
            <a:spAutoFit/>
          </a:bodyPr>
          <a:lstStyle/>
          <a:p>
            <a:pPr algn="r" rtl="1"/>
            <a:r>
              <a:rPr lang="ar-SY" sz="1600" b="1" dirty="0">
                <a:solidFill>
                  <a:schemeClr val="tx1"/>
                </a:solidFill>
                <a:latin typeface="+mj-lt"/>
                <a:cs typeface="Dubai" panose="020B0503030403030204" pitchFamily="34" charset="-78"/>
              </a:rPr>
              <a:t>تسلسل العرض:</a:t>
            </a:r>
          </a:p>
        </p:txBody>
      </p:sp>
      <p:sp>
        <p:nvSpPr>
          <p:cNvPr id="8" name="Rectangle 7">
            <a:extLst>
              <a:ext uri="{FF2B5EF4-FFF2-40B4-BE49-F238E27FC236}">
                <a16:creationId xmlns:a16="http://schemas.microsoft.com/office/drawing/2014/main" id="{C363B13E-20B0-7431-2D12-01C20C9211C5}"/>
              </a:ext>
            </a:extLst>
          </p:cNvPr>
          <p:cNvSpPr/>
          <p:nvPr/>
        </p:nvSpPr>
        <p:spPr>
          <a:xfrm>
            <a:off x="5644959" y="2320891"/>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1- شرح بعض المفاهيم</a:t>
            </a:r>
          </a:p>
        </p:txBody>
      </p:sp>
      <p:sp>
        <p:nvSpPr>
          <p:cNvPr id="9" name="Rectangle 8">
            <a:extLst>
              <a:ext uri="{FF2B5EF4-FFF2-40B4-BE49-F238E27FC236}">
                <a16:creationId xmlns:a16="http://schemas.microsoft.com/office/drawing/2014/main" id="{909754B6-C7FD-EB2F-6402-BFA4E5E4038F}"/>
              </a:ext>
            </a:extLst>
          </p:cNvPr>
          <p:cNvSpPr/>
          <p:nvPr/>
        </p:nvSpPr>
        <p:spPr>
          <a:xfrm>
            <a:off x="738122" y="2320891"/>
            <a:ext cx="1949466" cy="501718"/>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3- الحل المقترح</a:t>
            </a:r>
          </a:p>
        </p:txBody>
      </p:sp>
    </p:spTree>
    <p:extLst>
      <p:ext uri="{BB962C8B-B14F-4D97-AF65-F5344CB8AC3E}">
        <p14:creationId xmlns:p14="http://schemas.microsoft.com/office/powerpoint/2010/main" val="18142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6288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2800" dirty="0">
                <a:latin typeface="Dubai" panose="020B0503030403030204" pitchFamily="34" charset="-78"/>
                <a:cs typeface="Dubai" panose="020B0503030403030204" pitchFamily="34" charset="-78"/>
              </a:rPr>
              <a:t>نماذج اللّغات الكبيرة </a:t>
            </a:r>
            <a:r>
              <a:rPr lang="en-US" sz="2800" dirty="0">
                <a:latin typeface="Dubai" panose="020B0503030403030204" pitchFamily="34" charset="-78"/>
                <a:cs typeface="Dubai" panose="020B0503030403030204" pitchFamily="34" charset="-78"/>
              </a:rPr>
              <a:t>(LLMs)</a:t>
            </a:r>
            <a:endParaRPr lang="ar-SY" sz="25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3" name="Picture 2" descr="ChatGPT - Wikipedia">
            <a:extLst>
              <a:ext uri="{FF2B5EF4-FFF2-40B4-BE49-F238E27FC236}">
                <a16:creationId xmlns:a16="http://schemas.microsoft.com/office/drawing/2014/main" id="{F3885FDF-33D5-C029-2164-4D7875B76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679" y="2492533"/>
            <a:ext cx="1250053" cy="12500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Ollama is now available as an official Docker image · Ollama Blog">
            <a:extLst>
              <a:ext uri="{FF2B5EF4-FFF2-40B4-BE49-F238E27FC236}">
                <a16:creationId xmlns:a16="http://schemas.microsoft.com/office/drawing/2014/main" id="{B537FCFA-563C-BE43-D60A-C91C50BC37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18" t="24785" r="31414"/>
          <a:stretch/>
        </p:blipFill>
        <p:spPr bwMode="auto">
          <a:xfrm>
            <a:off x="6042414" y="2436342"/>
            <a:ext cx="1099868" cy="11708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oogle Gemini: Unveiling the Powerhouse AI Model">
            <a:extLst>
              <a:ext uri="{FF2B5EF4-FFF2-40B4-BE49-F238E27FC236}">
                <a16:creationId xmlns:a16="http://schemas.microsoft.com/office/drawing/2014/main" id="{82E65D32-5E0C-2A14-863C-852A6BD6B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545" y="2300934"/>
            <a:ext cx="1924909" cy="14416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0EF864-4197-6205-BC5D-BD09BBAE0416}"/>
              </a:ext>
            </a:extLst>
          </p:cNvPr>
          <p:cNvSpPr txBox="1"/>
          <p:nvPr/>
        </p:nvSpPr>
        <p:spPr>
          <a:xfrm>
            <a:off x="895530" y="1554927"/>
            <a:ext cx="7352739"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هي شبكات عصبونية كبيرة، تستخدم المحولات </a:t>
            </a:r>
            <a:r>
              <a:rPr lang="en-US" sz="1600" dirty="0">
                <a:latin typeface="Dubai" panose="020B0503030403030204" pitchFamily="34" charset="-78"/>
                <a:cs typeface="Dubai" panose="020B0503030403030204" pitchFamily="34" charset="-78"/>
              </a:rPr>
              <a:t>(Transformers)</a:t>
            </a:r>
            <a:r>
              <a:rPr lang="ar-SY" sz="1600" dirty="0">
                <a:latin typeface="Dubai" panose="020B0503030403030204" pitchFamily="34" charset="-78"/>
                <a:cs typeface="Dubai" panose="020B0503030403030204" pitchFamily="34" charset="-78"/>
              </a:rPr>
              <a:t> لتوليد سلاسل من النصوص.</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4178394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659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هندسة الأوامر </a:t>
            </a:r>
            <a:r>
              <a:rPr lang="en-US" sz="3000" dirty="0">
                <a:latin typeface="Dubai" panose="020B0503030403030204" pitchFamily="34" charset="-78"/>
                <a:cs typeface="Dubai" panose="020B0503030403030204" pitchFamily="34" charset="-78"/>
              </a:rPr>
              <a:t>(Prompt Engineering)</a:t>
            </a:r>
            <a:endParaRPr lang="ar-SY" sz="3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1026" name="Picture 2" descr="How technology made your life easier – Wearable Senses">
            <a:extLst>
              <a:ext uri="{FF2B5EF4-FFF2-40B4-BE49-F238E27FC236}">
                <a16:creationId xmlns:a16="http://schemas.microsoft.com/office/drawing/2014/main" id="{4F3A40A7-57EA-73B4-1F25-97F2F19D0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323" y="1366915"/>
            <a:ext cx="1317015" cy="14920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On Computer Icon at Vectorified.com | Collection of Person On ...">
            <a:extLst>
              <a:ext uri="{FF2B5EF4-FFF2-40B4-BE49-F238E27FC236}">
                <a16:creationId xmlns:a16="http://schemas.microsoft.com/office/drawing/2014/main" id="{3EB93D5D-936B-3882-70E9-2C4A2BE7D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776" y="1366915"/>
            <a:ext cx="1583440" cy="1583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ll My House Fast Fort Myers Cobia Holdings">
            <a:extLst>
              <a:ext uri="{FF2B5EF4-FFF2-40B4-BE49-F238E27FC236}">
                <a16:creationId xmlns:a16="http://schemas.microsoft.com/office/drawing/2014/main" id="{ED71F9C1-1A2F-0CE5-3740-D1A302207A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0158" y="2608974"/>
            <a:ext cx="1492003" cy="149200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5AF728BF-06E4-3C7E-ACB6-243776285072}"/>
              </a:ext>
            </a:extLst>
          </p:cNvPr>
          <p:cNvSpPr/>
          <p:nvPr/>
        </p:nvSpPr>
        <p:spPr>
          <a:xfrm rot="1635189">
            <a:off x="2759350" y="2821340"/>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9C934F1-117F-2B40-06CB-E4513AD0873A}"/>
              </a:ext>
            </a:extLst>
          </p:cNvPr>
          <p:cNvSpPr/>
          <p:nvPr/>
        </p:nvSpPr>
        <p:spPr>
          <a:xfrm rot="20180904">
            <a:off x="5141020" y="2845941"/>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CDEA134-0FEC-6D17-16FA-3D13644477A3}"/>
              </a:ext>
            </a:extLst>
          </p:cNvPr>
          <p:cNvSpPr/>
          <p:nvPr/>
        </p:nvSpPr>
        <p:spPr>
          <a:xfrm rot="10800000">
            <a:off x="2879328" y="2056665"/>
            <a:ext cx="3209884"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CB41B5-05F2-F19D-3153-E24480285B90}"/>
              </a:ext>
            </a:extLst>
          </p:cNvPr>
          <p:cNvSpPr txBox="1"/>
          <p:nvPr/>
        </p:nvSpPr>
        <p:spPr>
          <a:xfrm>
            <a:off x="5823392" y="278346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sp>
        <p:nvSpPr>
          <p:cNvPr id="12" name="TextBox 11">
            <a:extLst>
              <a:ext uri="{FF2B5EF4-FFF2-40B4-BE49-F238E27FC236}">
                <a16:creationId xmlns:a16="http://schemas.microsoft.com/office/drawing/2014/main" id="{8A08B9F9-E105-65B4-BD3A-4968CD6C9280}"/>
              </a:ext>
            </a:extLst>
          </p:cNvPr>
          <p:cNvSpPr txBox="1"/>
          <p:nvPr/>
        </p:nvSpPr>
        <p:spPr>
          <a:xfrm>
            <a:off x="1387058" y="2846619"/>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مهندس أوامر</a:t>
            </a:r>
            <a:endParaRPr lang="en-US" sz="1600" b="1" dirty="0">
              <a:latin typeface="Dubai" panose="020B0503030403030204" pitchFamily="34" charset="-78"/>
              <a:cs typeface="Dubai" panose="020B0503030403030204" pitchFamily="34" charset="-78"/>
            </a:endParaRPr>
          </a:p>
        </p:txBody>
      </p:sp>
      <p:sp>
        <p:nvSpPr>
          <p:cNvPr id="14" name="TextBox 13">
            <a:extLst>
              <a:ext uri="{FF2B5EF4-FFF2-40B4-BE49-F238E27FC236}">
                <a16:creationId xmlns:a16="http://schemas.microsoft.com/office/drawing/2014/main" id="{86725B49-8E14-C412-41FB-4BC6E67F0E96}"/>
              </a:ext>
            </a:extLst>
          </p:cNvPr>
          <p:cNvSpPr txBox="1"/>
          <p:nvPr/>
        </p:nvSpPr>
        <p:spPr>
          <a:xfrm>
            <a:off x="3671832" y="3931700"/>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 </a:t>
            </a:r>
            <a:r>
              <a:rPr lang="en-US" sz="1600" b="1" dirty="0">
                <a:latin typeface="Dubai" panose="020B0503030403030204" pitchFamily="34" charset="-78"/>
                <a:cs typeface="Dubai" panose="020B0503030403030204" pitchFamily="34" charset="-78"/>
              </a:rPr>
              <a:t>(Prompt)</a:t>
            </a:r>
          </a:p>
        </p:txBody>
      </p:sp>
      <p:sp>
        <p:nvSpPr>
          <p:cNvPr id="19" name="TextBox 18">
            <a:extLst>
              <a:ext uri="{FF2B5EF4-FFF2-40B4-BE49-F238E27FC236}">
                <a16:creationId xmlns:a16="http://schemas.microsoft.com/office/drawing/2014/main" id="{BEFCBAF5-0EDD-7663-ABF9-77401B6696C9}"/>
              </a:ext>
            </a:extLst>
          </p:cNvPr>
          <p:cNvSpPr txBox="1"/>
          <p:nvPr/>
        </p:nvSpPr>
        <p:spPr>
          <a:xfrm>
            <a:off x="-699950" y="3467462"/>
            <a:ext cx="3278415" cy="1384995"/>
          </a:xfrm>
          <a:prstGeom prst="rect">
            <a:avLst/>
          </a:prstGeom>
          <a:noFill/>
        </p:spPr>
        <p:txBody>
          <a:bodyPr wrap="square" rtlCol="0">
            <a:spAutoFit/>
          </a:bodyPr>
          <a:lstStyle/>
          <a:p>
            <a:pPr algn="r" rtl="1"/>
            <a:r>
              <a:rPr lang="ar-SY" sz="2000" b="1" dirty="0">
                <a:latin typeface="Dubai" panose="020B0503030403030204" pitchFamily="34" charset="-78"/>
                <a:cs typeface="Dubai" panose="020B0503030403030204" pitchFamily="34" charset="-78"/>
              </a:rPr>
              <a:t>قد يحتوي الأمر على:</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المهمة المطلوبة</a:t>
            </a:r>
            <a:endParaRPr lang="en-US" sz="16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سياق المهمة المطلوبة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تنسيق الخرج المطلوب</a:t>
            </a:r>
            <a:endParaRPr lang="en-US" sz="16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أمثلة</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787379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5" name="TextBox 4">
            <a:extLst>
              <a:ext uri="{FF2B5EF4-FFF2-40B4-BE49-F238E27FC236}">
                <a16:creationId xmlns:a16="http://schemas.microsoft.com/office/drawing/2014/main" id="{6967B2CA-6546-2F54-28D6-A552A0DF5262}"/>
              </a:ext>
            </a:extLst>
          </p:cNvPr>
          <p:cNvSpPr txBox="1"/>
          <p:nvPr/>
        </p:nvSpPr>
        <p:spPr>
          <a:xfrm>
            <a:off x="885936" y="1829853"/>
            <a:ext cx="7371927" cy="619272"/>
          </a:xfrm>
          <a:prstGeom prst="rect">
            <a:avLst/>
          </a:prstGeom>
          <a:noFill/>
        </p:spPr>
        <p:txBody>
          <a:bodyPr wrap="square">
            <a:spAutoFit/>
          </a:bodyPr>
          <a:lstStyle/>
          <a:p>
            <a:pPr marL="342900" marR="0" lvl="0" indent="-342900" algn="just" rtl="1">
              <a:lnSpc>
                <a:spcPct val="107000"/>
              </a:lnSpc>
              <a:spcBef>
                <a:spcPts val="0"/>
              </a:spcBef>
              <a:spcAft>
                <a:spcPts val="800"/>
              </a:spcAft>
              <a:buFont typeface="Symbol" panose="05050102010706020507" pitchFamily="18" charset="2"/>
              <a:buChar char=""/>
            </a:pPr>
            <a:r>
              <a:rPr lang="ar-SY" sz="1600" kern="100" dirty="0">
                <a:effectLst/>
                <a:latin typeface="Dubai" panose="020B0503030403030204" pitchFamily="34" charset="-78"/>
                <a:ea typeface="Calibri" panose="020F0502020204030204" pitchFamily="34" charset="0"/>
                <a:cs typeface="Dubai" panose="020B0503030403030204" pitchFamily="34" charset="-78"/>
              </a:rPr>
              <a:t>تم التركيز على الأبحاث الحديثة التي تستخدم </a:t>
            </a:r>
            <a:r>
              <a:rPr lang="en-US" sz="1600" kern="100" dirty="0">
                <a:effectLst/>
                <a:latin typeface="Dubai" panose="020B0503030403030204" pitchFamily="34" charset="-78"/>
                <a:ea typeface="Calibri" panose="020F0502020204030204" pitchFamily="34" charset="0"/>
                <a:cs typeface="Dubai" panose="020B0503030403030204" pitchFamily="34" charset="-78"/>
              </a:rPr>
              <a:t>(LLMs)</a:t>
            </a:r>
            <a:r>
              <a:rPr lang="ar-SY" sz="1600" kern="100" dirty="0">
                <a:effectLst/>
                <a:latin typeface="Dubai" panose="020B0503030403030204" pitchFamily="34" charset="-78"/>
                <a:ea typeface="Calibri" panose="020F0502020204030204" pitchFamily="34" charset="0"/>
                <a:cs typeface="Dubai" panose="020B0503030403030204" pitchFamily="34" charset="-78"/>
              </a:rPr>
              <a:t>، بدون التركيز على المنهجيات التي تعتمد على المعالجات التقليدية للنصوص </a:t>
            </a:r>
            <a:r>
              <a:rPr lang="en-US" sz="1600" kern="100" dirty="0">
                <a:effectLst/>
                <a:latin typeface="Dubai" panose="020B0503030403030204" pitchFamily="34" charset="-78"/>
                <a:ea typeface="Calibri" panose="020F0502020204030204" pitchFamily="34" charset="0"/>
                <a:cs typeface="Dubai" panose="020B0503030403030204" pitchFamily="34" charset="-78"/>
              </a:rPr>
              <a:t>(NLP)</a:t>
            </a:r>
            <a:r>
              <a:rPr lang="ar-SY" sz="1600" kern="100" dirty="0">
                <a:effectLst/>
                <a:latin typeface="Dubai" panose="020B0503030403030204" pitchFamily="34" charset="-78"/>
                <a:ea typeface="Calibri" panose="020F0502020204030204" pitchFamily="34" charset="0"/>
                <a:cs typeface="Dubai" panose="020B0503030403030204" pitchFamily="34" charset="-78"/>
              </a:rPr>
              <a:t>.</a:t>
            </a:r>
            <a:endParaRPr lang="en-US" sz="1600" dirty="0"/>
          </a:p>
        </p:txBody>
      </p:sp>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المنهجيّات المتبعة ضمن الأبحاث</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4" name="Rectangle 3">
            <a:extLst>
              <a:ext uri="{FF2B5EF4-FFF2-40B4-BE49-F238E27FC236}">
                <a16:creationId xmlns:a16="http://schemas.microsoft.com/office/drawing/2014/main" id="{CD47A4B5-5FCB-1009-B06D-806C47E4BB54}"/>
              </a:ext>
            </a:extLst>
          </p:cNvPr>
          <p:cNvSpPr/>
          <p:nvPr/>
        </p:nvSpPr>
        <p:spPr>
          <a:xfrm>
            <a:off x="1289957" y="3496279"/>
            <a:ext cx="2603905" cy="8961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توليد تمثيل وسيط ثم بناء المخطط بالاستفادة منه</a:t>
            </a:r>
          </a:p>
        </p:txBody>
      </p:sp>
      <p:sp>
        <p:nvSpPr>
          <p:cNvPr id="7" name="Rectangle 6">
            <a:extLst>
              <a:ext uri="{FF2B5EF4-FFF2-40B4-BE49-F238E27FC236}">
                <a16:creationId xmlns:a16="http://schemas.microsoft.com/office/drawing/2014/main" id="{A653724D-13C8-DB00-361A-449A33E9FF49}"/>
              </a:ext>
            </a:extLst>
          </p:cNvPr>
          <p:cNvSpPr/>
          <p:nvPr/>
        </p:nvSpPr>
        <p:spPr>
          <a:xfrm>
            <a:off x="5167993" y="3496279"/>
            <a:ext cx="2506436" cy="8961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توليد مباشر باستخدام أمر وحيد</a:t>
            </a:r>
          </a:p>
        </p:txBody>
      </p:sp>
      <p:sp>
        <p:nvSpPr>
          <p:cNvPr id="8" name="Rectangle 7">
            <a:extLst>
              <a:ext uri="{FF2B5EF4-FFF2-40B4-BE49-F238E27FC236}">
                <a16:creationId xmlns:a16="http://schemas.microsoft.com/office/drawing/2014/main" id="{378A9FDB-29EA-BFB7-9D39-F933AD7DC175}"/>
              </a:ext>
            </a:extLst>
          </p:cNvPr>
          <p:cNvSpPr/>
          <p:nvPr/>
        </p:nvSpPr>
        <p:spPr>
          <a:xfrm>
            <a:off x="3714850" y="2571750"/>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منهجيات التوليد</a:t>
            </a:r>
          </a:p>
        </p:txBody>
      </p:sp>
      <p:cxnSp>
        <p:nvCxnSpPr>
          <p:cNvPr id="10" name="Connector: Elbow 9">
            <a:extLst>
              <a:ext uri="{FF2B5EF4-FFF2-40B4-BE49-F238E27FC236}">
                <a16:creationId xmlns:a16="http://schemas.microsoft.com/office/drawing/2014/main" id="{AE53098C-9DD0-61DA-A860-40BCB6192AF4}"/>
              </a:ext>
            </a:extLst>
          </p:cNvPr>
          <p:cNvCxnSpPr>
            <a:cxnSpLocks/>
            <a:stCxn id="8" idx="2"/>
            <a:endCxn id="4" idx="0"/>
          </p:cNvCxnSpPr>
          <p:nvPr/>
        </p:nvCxnSpPr>
        <p:spPr>
          <a:xfrm rot="5400000">
            <a:off x="3389969" y="2403753"/>
            <a:ext cx="294468" cy="18905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43208EB-B97C-96BA-7992-D5A75F19662B}"/>
              </a:ext>
            </a:extLst>
          </p:cNvPr>
          <p:cNvCxnSpPr>
            <a:cxnSpLocks/>
            <a:stCxn id="8" idx="2"/>
            <a:endCxn id="7" idx="0"/>
          </p:cNvCxnSpPr>
          <p:nvPr/>
        </p:nvCxnSpPr>
        <p:spPr>
          <a:xfrm rot="16200000" flipH="1">
            <a:off x="5304619" y="2379687"/>
            <a:ext cx="294468" cy="19387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25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مقدمة</a:t>
            </a:r>
            <a:endParaRPr sz="40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01</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561757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مباشر باستخدام أمر وحيد</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3" name="TextBox 2">
            <a:extLst>
              <a:ext uri="{FF2B5EF4-FFF2-40B4-BE49-F238E27FC236}">
                <a16:creationId xmlns:a16="http://schemas.microsoft.com/office/drawing/2014/main" id="{18CD34F9-2C24-1BAE-CE1D-972B6F3D6D45}"/>
              </a:ext>
            </a:extLst>
          </p:cNvPr>
          <p:cNvSpPr txBox="1"/>
          <p:nvPr/>
        </p:nvSpPr>
        <p:spPr>
          <a:xfrm>
            <a:off x="3837124" y="3285564"/>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11" name="Picture 10">
            <a:extLst>
              <a:ext uri="{FF2B5EF4-FFF2-40B4-BE49-F238E27FC236}">
                <a16:creationId xmlns:a16="http://schemas.microsoft.com/office/drawing/2014/main" id="{2789079B-8A1D-E97B-49A2-4093903A1875}"/>
              </a:ext>
            </a:extLst>
          </p:cNvPr>
          <p:cNvPicPr>
            <a:picLocks noChangeAspect="1"/>
          </p:cNvPicPr>
          <p:nvPr/>
        </p:nvPicPr>
        <p:blipFill>
          <a:blip r:embed="rId3"/>
          <a:stretch>
            <a:fillRect/>
          </a:stretch>
        </p:blipFill>
        <p:spPr>
          <a:xfrm>
            <a:off x="3992336" y="1799664"/>
            <a:ext cx="1314450" cy="1485900"/>
          </a:xfrm>
          <a:prstGeom prst="rect">
            <a:avLst/>
          </a:prstGeom>
        </p:spPr>
      </p:pic>
      <p:pic>
        <p:nvPicPr>
          <p:cNvPr id="14" name="Picture 13">
            <a:extLst>
              <a:ext uri="{FF2B5EF4-FFF2-40B4-BE49-F238E27FC236}">
                <a16:creationId xmlns:a16="http://schemas.microsoft.com/office/drawing/2014/main" id="{28C514E5-8ED3-2560-107D-E72B5A79F8A9}"/>
              </a:ext>
            </a:extLst>
          </p:cNvPr>
          <p:cNvPicPr>
            <a:picLocks noChangeAspect="1"/>
          </p:cNvPicPr>
          <p:nvPr/>
        </p:nvPicPr>
        <p:blipFill>
          <a:blip r:embed="rId4"/>
          <a:stretch>
            <a:fillRect/>
          </a:stretch>
        </p:blipFill>
        <p:spPr>
          <a:xfrm>
            <a:off x="1634002" y="1472625"/>
            <a:ext cx="1099125" cy="1099125"/>
          </a:xfrm>
          <a:prstGeom prst="rect">
            <a:avLst/>
          </a:prstGeom>
        </p:spPr>
      </p:pic>
      <p:sp>
        <p:nvSpPr>
          <p:cNvPr id="15" name="TextBox 14">
            <a:extLst>
              <a:ext uri="{FF2B5EF4-FFF2-40B4-BE49-F238E27FC236}">
                <a16:creationId xmlns:a16="http://schemas.microsoft.com/office/drawing/2014/main" id="{0BF2C7FE-BCFB-9C7A-25BE-4B18E6E5E303}"/>
              </a:ext>
            </a:extLst>
          </p:cNvPr>
          <p:cNvSpPr txBox="1"/>
          <p:nvPr/>
        </p:nvSpPr>
        <p:spPr>
          <a:xfrm>
            <a:off x="1462245" y="2502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520D2DEE-91D6-102B-357F-426C3FFCCB7A}"/>
              </a:ext>
            </a:extLst>
          </p:cNvPr>
          <p:cNvPicPr>
            <a:picLocks noChangeAspect="1"/>
          </p:cNvPicPr>
          <p:nvPr/>
        </p:nvPicPr>
        <p:blipFill>
          <a:blip r:embed="rId4"/>
          <a:stretch>
            <a:fillRect/>
          </a:stretch>
        </p:blipFill>
        <p:spPr>
          <a:xfrm>
            <a:off x="1634002" y="2840759"/>
            <a:ext cx="1099125" cy="1099125"/>
          </a:xfrm>
          <a:prstGeom prst="rect">
            <a:avLst/>
          </a:prstGeom>
        </p:spPr>
      </p:pic>
      <p:sp>
        <p:nvSpPr>
          <p:cNvPr id="17" name="TextBox 16">
            <a:extLst>
              <a:ext uri="{FF2B5EF4-FFF2-40B4-BE49-F238E27FC236}">
                <a16:creationId xmlns:a16="http://schemas.microsoft.com/office/drawing/2014/main" id="{781339CC-2292-BB80-A5FA-C67A4A37E50D}"/>
              </a:ext>
            </a:extLst>
          </p:cNvPr>
          <p:cNvSpPr txBox="1"/>
          <p:nvPr/>
        </p:nvSpPr>
        <p:spPr>
          <a:xfrm>
            <a:off x="1462245" y="38703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8" name="Picture 17">
            <a:extLst>
              <a:ext uri="{FF2B5EF4-FFF2-40B4-BE49-F238E27FC236}">
                <a16:creationId xmlns:a16="http://schemas.microsoft.com/office/drawing/2014/main" id="{904E251E-D53C-7FB2-4CF6-CC9AB41D5CC1}"/>
              </a:ext>
            </a:extLst>
          </p:cNvPr>
          <p:cNvPicPr>
            <a:picLocks noChangeAspect="1"/>
          </p:cNvPicPr>
          <p:nvPr/>
        </p:nvPicPr>
        <p:blipFill>
          <a:blip r:embed="rId4"/>
          <a:stretch>
            <a:fillRect/>
          </a:stretch>
        </p:blipFill>
        <p:spPr>
          <a:xfrm>
            <a:off x="6892965" y="2022187"/>
            <a:ext cx="1099125" cy="1099125"/>
          </a:xfrm>
          <a:prstGeom prst="rect">
            <a:avLst/>
          </a:prstGeom>
        </p:spPr>
      </p:pic>
      <p:sp>
        <p:nvSpPr>
          <p:cNvPr id="19" name="TextBox 18">
            <a:extLst>
              <a:ext uri="{FF2B5EF4-FFF2-40B4-BE49-F238E27FC236}">
                <a16:creationId xmlns:a16="http://schemas.microsoft.com/office/drawing/2014/main" id="{58981F61-356F-F50D-F28F-2BFC316116E7}"/>
              </a:ext>
            </a:extLst>
          </p:cNvPr>
          <p:cNvSpPr txBox="1"/>
          <p:nvPr/>
        </p:nvSpPr>
        <p:spPr>
          <a:xfrm>
            <a:off x="6721208" y="30354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المخطط بتنسيق</a:t>
            </a:r>
            <a:endParaRPr lang="en-US" sz="1600" b="1" dirty="0">
              <a:latin typeface="Dubai" panose="020B0503030403030204" pitchFamily="34" charset="-78"/>
              <a:cs typeface="Dubai" panose="020B0503030403030204" pitchFamily="34" charset="-78"/>
            </a:endParaRPr>
          </a:p>
          <a:p>
            <a:pPr algn="ctr" rtl="1"/>
            <a:r>
              <a:rPr lang="en-US" sz="1600" b="1" dirty="0">
                <a:latin typeface="Dubai" panose="020B0503030403030204" pitchFamily="34" charset="-78"/>
                <a:cs typeface="Dubai" panose="020B0503030403030204" pitchFamily="34" charset="-78"/>
              </a:rPr>
              <a:t>(Json/XML)</a:t>
            </a:r>
          </a:p>
        </p:txBody>
      </p:sp>
      <p:sp>
        <p:nvSpPr>
          <p:cNvPr id="20" name="Arrow: Right 19">
            <a:extLst>
              <a:ext uri="{FF2B5EF4-FFF2-40B4-BE49-F238E27FC236}">
                <a16:creationId xmlns:a16="http://schemas.microsoft.com/office/drawing/2014/main" id="{8A9A022A-E030-DB87-BB5F-6045A95FE5B1}"/>
              </a:ext>
            </a:extLst>
          </p:cNvPr>
          <p:cNvSpPr/>
          <p:nvPr/>
        </p:nvSpPr>
        <p:spPr>
          <a:xfrm rot="1635189">
            <a:off x="2867569" y="2207206"/>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F28D475-1C46-B8D8-F63C-4396308F26DD}"/>
              </a:ext>
            </a:extLst>
          </p:cNvPr>
          <p:cNvSpPr/>
          <p:nvPr/>
        </p:nvSpPr>
        <p:spPr>
          <a:xfrm rot="20046276">
            <a:off x="2774899" y="3195347"/>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5995392-36CA-1767-360C-CEAA6B4EA4FD}"/>
              </a:ext>
            </a:extLst>
          </p:cNvPr>
          <p:cNvSpPr/>
          <p:nvPr/>
        </p:nvSpPr>
        <p:spPr>
          <a:xfrm>
            <a:off x="5263481" y="2711218"/>
            <a:ext cx="1457727"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21FA8C-B3EF-C864-F92E-EB4342275C1B}"/>
              </a:ext>
            </a:extLst>
          </p:cNvPr>
          <p:cNvSpPr txBox="1"/>
          <p:nvPr/>
        </p:nvSpPr>
        <p:spPr>
          <a:xfrm>
            <a:off x="5210777" y="240247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يولد</a:t>
            </a:r>
            <a:endParaRPr lang="en-US" sz="1600" b="1" dirty="0">
              <a:latin typeface="Dubai" panose="020B0503030403030204" pitchFamily="34" charset="-78"/>
              <a:cs typeface="Dubai" panose="020B0503030403030204" pitchFamily="34" charset="-78"/>
            </a:endParaRPr>
          </a:p>
        </p:txBody>
      </p:sp>
      <p:sp>
        <p:nvSpPr>
          <p:cNvPr id="24" name="TextBox 23">
            <a:extLst>
              <a:ext uri="{FF2B5EF4-FFF2-40B4-BE49-F238E27FC236}">
                <a16:creationId xmlns:a16="http://schemas.microsoft.com/office/drawing/2014/main" id="{D64B4E1F-ED03-4402-B6B4-E6679FCE9565}"/>
              </a:ext>
            </a:extLst>
          </p:cNvPr>
          <p:cNvSpPr txBox="1"/>
          <p:nvPr/>
        </p:nvSpPr>
        <p:spPr>
          <a:xfrm rot="1679611">
            <a:off x="2658772" y="187118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25" name="TextBox 24">
            <a:extLst>
              <a:ext uri="{FF2B5EF4-FFF2-40B4-BE49-F238E27FC236}">
                <a16:creationId xmlns:a16="http://schemas.microsoft.com/office/drawing/2014/main" id="{ED7FA94E-2F85-3F19-004B-6845BB42FFF6}"/>
              </a:ext>
            </a:extLst>
          </p:cNvPr>
          <p:cNvSpPr txBox="1"/>
          <p:nvPr/>
        </p:nvSpPr>
        <p:spPr>
          <a:xfrm rot="19985176">
            <a:off x="2381706" y="2940491"/>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272931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(تمثيل معرف مسبقاً)</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3" name="TextBox 2">
            <a:extLst>
              <a:ext uri="{FF2B5EF4-FFF2-40B4-BE49-F238E27FC236}">
                <a16:creationId xmlns:a16="http://schemas.microsoft.com/office/drawing/2014/main" id="{18CD34F9-2C24-1BAE-CE1D-972B6F3D6D45}"/>
              </a:ext>
            </a:extLst>
          </p:cNvPr>
          <p:cNvSpPr txBox="1"/>
          <p:nvPr/>
        </p:nvSpPr>
        <p:spPr>
          <a:xfrm>
            <a:off x="2881906" y="3285564"/>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11" name="Picture 10">
            <a:extLst>
              <a:ext uri="{FF2B5EF4-FFF2-40B4-BE49-F238E27FC236}">
                <a16:creationId xmlns:a16="http://schemas.microsoft.com/office/drawing/2014/main" id="{2789079B-8A1D-E97B-49A2-4093903A1875}"/>
              </a:ext>
            </a:extLst>
          </p:cNvPr>
          <p:cNvPicPr>
            <a:picLocks noChangeAspect="1"/>
          </p:cNvPicPr>
          <p:nvPr/>
        </p:nvPicPr>
        <p:blipFill>
          <a:blip r:embed="rId3"/>
          <a:stretch>
            <a:fillRect/>
          </a:stretch>
        </p:blipFill>
        <p:spPr>
          <a:xfrm>
            <a:off x="3037118" y="1799664"/>
            <a:ext cx="1314450" cy="1485900"/>
          </a:xfrm>
          <a:prstGeom prst="rect">
            <a:avLst/>
          </a:prstGeom>
        </p:spPr>
      </p:pic>
      <p:pic>
        <p:nvPicPr>
          <p:cNvPr id="14" name="Picture 13">
            <a:extLst>
              <a:ext uri="{FF2B5EF4-FFF2-40B4-BE49-F238E27FC236}">
                <a16:creationId xmlns:a16="http://schemas.microsoft.com/office/drawing/2014/main" id="{28C514E5-8ED3-2560-107D-E72B5A79F8A9}"/>
              </a:ext>
            </a:extLst>
          </p:cNvPr>
          <p:cNvPicPr>
            <a:picLocks noChangeAspect="1"/>
          </p:cNvPicPr>
          <p:nvPr/>
        </p:nvPicPr>
        <p:blipFill>
          <a:blip r:embed="rId4"/>
          <a:stretch>
            <a:fillRect/>
          </a:stretch>
        </p:blipFill>
        <p:spPr>
          <a:xfrm>
            <a:off x="678784" y="1472625"/>
            <a:ext cx="1099125" cy="1099125"/>
          </a:xfrm>
          <a:prstGeom prst="rect">
            <a:avLst/>
          </a:prstGeom>
        </p:spPr>
      </p:pic>
      <p:sp>
        <p:nvSpPr>
          <p:cNvPr id="15" name="TextBox 14">
            <a:extLst>
              <a:ext uri="{FF2B5EF4-FFF2-40B4-BE49-F238E27FC236}">
                <a16:creationId xmlns:a16="http://schemas.microsoft.com/office/drawing/2014/main" id="{0BF2C7FE-BCFB-9C7A-25BE-4B18E6E5E303}"/>
              </a:ext>
            </a:extLst>
          </p:cNvPr>
          <p:cNvSpPr txBox="1"/>
          <p:nvPr/>
        </p:nvSpPr>
        <p:spPr>
          <a:xfrm>
            <a:off x="507027" y="2502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520D2DEE-91D6-102B-357F-426C3FFCCB7A}"/>
              </a:ext>
            </a:extLst>
          </p:cNvPr>
          <p:cNvPicPr>
            <a:picLocks noChangeAspect="1"/>
          </p:cNvPicPr>
          <p:nvPr/>
        </p:nvPicPr>
        <p:blipFill>
          <a:blip r:embed="rId4"/>
          <a:stretch>
            <a:fillRect/>
          </a:stretch>
        </p:blipFill>
        <p:spPr>
          <a:xfrm>
            <a:off x="678784" y="2840759"/>
            <a:ext cx="1099125" cy="1099125"/>
          </a:xfrm>
          <a:prstGeom prst="rect">
            <a:avLst/>
          </a:prstGeom>
        </p:spPr>
      </p:pic>
      <p:sp>
        <p:nvSpPr>
          <p:cNvPr id="17" name="TextBox 16">
            <a:extLst>
              <a:ext uri="{FF2B5EF4-FFF2-40B4-BE49-F238E27FC236}">
                <a16:creationId xmlns:a16="http://schemas.microsoft.com/office/drawing/2014/main" id="{781339CC-2292-BB80-A5FA-C67A4A37E50D}"/>
              </a:ext>
            </a:extLst>
          </p:cNvPr>
          <p:cNvSpPr txBox="1"/>
          <p:nvPr/>
        </p:nvSpPr>
        <p:spPr>
          <a:xfrm>
            <a:off x="507027" y="38703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8" name="Picture 17">
            <a:extLst>
              <a:ext uri="{FF2B5EF4-FFF2-40B4-BE49-F238E27FC236}">
                <a16:creationId xmlns:a16="http://schemas.microsoft.com/office/drawing/2014/main" id="{904E251E-D53C-7FB2-4CF6-CC9AB41D5CC1}"/>
              </a:ext>
            </a:extLst>
          </p:cNvPr>
          <p:cNvPicPr>
            <a:picLocks noChangeAspect="1"/>
          </p:cNvPicPr>
          <p:nvPr/>
        </p:nvPicPr>
        <p:blipFill>
          <a:blip r:embed="rId4"/>
          <a:stretch>
            <a:fillRect/>
          </a:stretch>
        </p:blipFill>
        <p:spPr>
          <a:xfrm>
            <a:off x="7611425" y="1993434"/>
            <a:ext cx="1099125" cy="1099125"/>
          </a:xfrm>
          <a:prstGeom prst="rect">
            <a:avLst/>
          </a:prstGeom>
        </p:spPr>
      </p:pic>
      <p:sp>
        <p:nvSpPr>
          <p:cNvPr id="19" name="TextBox 18">
            <a:extLst>
              <a:ext uri="{FF2B5EF4-FFF2-40B4-BE49-F238E27FC236}">
                <a16:creationId xmlns:a16="http://schemas.microsoft.com/office/drawing/2014/main" id="{58981F61-356F-F50D-F28F-2BFC316116E7}"/>
              </a:ext>
            </a:extLst>
          </p:cNvPr>
          <p:cNvSpPr txBox="1"/>
          <p:nvPr/>
        </p:nvSpPr>
        <p:spPr>
          <a:xfrm>
            <a:off x="7439668" y="300668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المخطط بتنسيق</a:t>
            </a:r>
            <a:endParaRPr lang="en-US" sz="1600" b="1" dirty="0">
              <a:latin typeface="Dubai" panose="020B0503030403030204" pitchFamily="34" charset="-78"/>
              <a:cs typeface="Dubai" panose="020B0503030403030204" pitchFamily="34" charset="-78"/>
            </a:endParaRPr>
          </a:p>
          <a:p>
            <a:pPr algn="ctr" rtl="1"/>
            <a:r>
              <a:rPr lang="en-US" sz="1600" b="1" dirty="0">
                <a:latin typeface="Dubai" panose="020B0503030403030204" pitchFamily="34" charset="-78"/>
                <a:cs typeface="Dubai" panose="020B0503030403030204" pitchFamily="34" charset="-78"/>
              </a:rPr>
              <a:t>(Json/XML)</a:t>
            </a:r>
          </a:p>
        </p:txBody>
      </p:sp>
      <p:sp>
        <p:nvSpPr>
          <p:cNvPr id="20" name="Arrow: Right 19">
            <a:extLst>
              <a:ext uri="{FF2B5EF4-FFF2-40B4-BE49-F238E27FC236}">
                <a16:creationId xmlns:a16="http://schemas.microsoft.com/office/drawing/2014/main" id="{8A9A022A-E030-DB87-BB5F-6045A95FE5B1}"/>
              </a:ext>
            </a:extLst>
          </p:cNvPr>
          <p:cNvSpPr/>
          <p:nvPr/>
        </p:nvSpPr>
        <p:spPr>
          <a:xfrm rot="1635189">
            <a:off x="1912351" y="2207206"/>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F28D475-1C46-B8D8-F63C-4396308F26DD}"/>
              </a:ext>
            </a:extLst>
          </p:cNvPr>
          <p:cNvSpPr/>
          <p:nvPr/>
        </p:nvSpPr>
        <p:spPr>
          <a:xfrm rot="20046276">
            <a:off x="1819681" y="3195347"/>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5995392-36CA-1767-360C-CEAA6B4EA4FD}"/>
              </a:ext>
            </a:extLst>
          </p:cNvPr>
          <p:cNvSpPr/>
          <p:nvPr/>
        </p:nvSpPr>
        <p:spPr>
          <a:xfrm>
            <a:off x="4308264" y="2711218"/>
            <a:ext cx="925044"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874C0E8B-42EE-6BAE-41E0-BE0237E4C496}"/>
              </a:ext>
            </a:extLst>
          </p:cNvPr>
          <p:cNvSpPr/>
          <p:nvPr/>
        </p:nvSpPr>
        <p:spPr>
          <a:xfrm>
            <a:off x="6512300" y="2725803"/>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6AE5B7-3BB6-7586-D74F-DCF90D438E29}"/>
              </a:ext>
            </a:extLst>
          </p:cNvPr>
          <p:cNvPicPr>
            <a:picLocks noChangeAspect="1"/>
          </p:cNvPicPr>
          <p:nvPr/>
        </p:nvPicPr>
        <p:blipFill>
          <a:blip r:embed="rId4"/>
          <a:stretch>
            <a:fillRect/>
          </a:stretch>
        </p:blipFill>
        <p:spPr>
          <a:xfrm>
            <a:off x="5252072" y="1993051"/>
            <a:ext cx="1099125" cy="1099125"/>
          </a:xfrm>
          <a:prstGeom prst="rect">
            <a:avLst/>
          </a:prstGeom>
        </p:spPr>
      </p:pic>
      <p:sp>
        <p:nvSpPr>
          <p:cNvPr id="7" name="TextBox 6">
            <a:extLst>
              <a:ext uri="{FF2B5EF4-FFF2-40B4-BE49-F238E27FC236}">
                <a16:creationId xmlns:a16="http://schemas.microsoft.com/office/drawing/2014/main" id="{C6E0F372-714A-2512-6F56-6F585418E4B2}"/>
              </a:ext>
            </a:extLst>
          </p:cNvPr>
          <p:cNvSpPr txBox="1"/>
          <p:nvPr/>
        </p:nvSpPr>
        <p:spPr>
          <a:xfrm>
            <a:off x="5087436" y="3020652"/>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تنسيق معرف مسبقاً</a:t>
            </a:r>
            <a:endParaRPr lang="en-US" sz="1600" b="1" dirty="0">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D8BB7F6C-8681-8B24-4446-EF48DFF224F7}"/>
              </a:ext>
            </a:extLst>
          </p:cNvPr>
          <p:cNvSpPr txBox="1"/>
          <p:nvPr/>
        </p:nvSpPr>
        <p:spPr>
          <a:xfrm rot="1679611">
            <a:off x="1741194" y="193123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9" name="TextBox 8">
            <a:extLst>
              <a:ext uri="{FF2B5EF4-FFF2-40B4-BE49-F238E27FC236}">
                <a16:creationId xmlns:a16="http://schemas.microsoft.com/office/drawing/2014/main" id="{987855A8-80AE-68F7-EA0E-6A6CB90AE22A}"/>
              </a:ext>
            </a:extLst>
          </p:cNvPr>
          <p:cNvSpPr txBox="1"/>
          <p:nvPr/>
        </p:nvSpPr>
        <p:spPr>
          <a:xfrm rot="19910140">
            <a:off x="1409021" y="28954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10" name="TextBox 9">
            <a:extLst>
              <a:ext uri="{FF2B5EF4-FFF2-40B4-BE49-F238E27FC236}">
                <a16:creationId xmlns:a16="http://schemas.microsoft.com/office/drawing/2014/main" id="{64103661-11D4-AF84-826A-016545DCABE8}"/>
              </a:ext>
            </a:extLst>
          </p:cNvPr>
          <p:cNvSpPr txBox="1"/>
          <p:nvPr/>
        </p:nvSpPr>
        <p:spPr>
          <a:xfrm>
            <a:off x="3922521" y="244336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يولد</a:t>
            </a:r>
            <a:endParaRPr lang="en-US" sz="1600" b="1"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FF475C93-F164-8360-C628-01C18EAC9337}"/>
              </a:ext>
            </a:extLst>
          </p:cNvPr>
          <p:cNvSpPr txBox="1"/>
          <p:nvPr/>
        </p:nvSpPr>
        <p:spPr>
          <a:xfrm>
            <a:off x="6287714" y="247065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834177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(تمثيل معرف مسبقاً "شكل التنسيق")</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25" name="TextBox 24">
            <a:extLst>
              <a:ext uri="{FF2B5EF4-FFF2-40B4-BE49-F238E27FC236}">
                <a16:creationId xmlns:a16="http://schemas.microsoft.com/office/drawing/2014/main" id="{5AC45621-3CEB-794A-9AFC-40E2C3FE9B88}"/>
              </a:ext>
            </a:extLst>
          </p:cNvPr>
          <p:cNvSpPr txBox="1"/>
          <p:nvPr/>
        </p:nvSpPr>
        <p:spPr>
          <a:xfrm>
            <a:off x="6433188" y="1925472"/>
            <a:ext cx="173155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المهام</a:t>
            </a:r>
            <a:r>
              <a:rPr lang="ar-SY" sz="1600" dirty="0">
                <a:latin typeface="Dubai" panose="020B0503030403030204" pitchFamily="34" charset="-78"/>
                <a:cs typeface="Dubai" panose="020B0503030403030204" pitchFamily="34" charset="-78"/>
              </a:rPr>
              <a:t>: تمثل بكلمات </a:t>
            </a:r>
            <a:endParaRPr lang="en-US" sz="1600" dirty="0">
              <a:latin typeface="Dubai" panose="020B0503030403030204" pitchFamily="34" charset="-78"/>
              <a:cs typeface="Dubai" panose="020B0503030403030204" pitchFamily="34" charset="-78"/>
            </a:endParaRPr>
          </a:p>
        </p:txBody>
      </p:sp>
      <p:sp>
        <p:nvSpPr>
          <p:cNvPr id="26" name="TextBox 25">
            <a:extLst>
              <a:ext uri="{FF2B5EF4-FFF2-40B4-BE49-F238E27FC236}">
                <a16:creationId xmlns:a16="http://schemas.microsoft.com/office/drawing/2014/main" id="{4342E4F9-9CCC-9B6A-D892-D69066F63838}"/>
              </a:ext>
            </a:extLst>
          </p:cNvPr>
          <p:cNvSpPr txBox="1"/>
          <p:nvPr/>
        </p:nvSpPr>
        <p:spPr>
          <a:xfrm>
            <a:off x="5560511" y="2402473"/>
            <a:ext cx="266201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التدفقات</a:t>
            </a:r>
            <a:r>
              <a:rPr lang="ar-SY" sz="1600" dirty="0">
                <a:latin typeface="Dubai" panose="020B0503030403030204" pitchFamily="34" charset="-78"/>
                <a:cs typeface="Dubai" panose="020B0503030403030204" pitchFamily="34" charset="-78"/>
              </a:rPr>
              <a:t>: تمثل بأسهم </a:t>
            </a:r>
            <a:r>
              <a:rPr lang="en-US" sz="1600" dirty="0">
                <a:latin typeface="Dubai" panose="020B0503030403030204" pitchFamily="34" charset="-78"/>
                <a:cs typeface="Dubai" panose="020B0503030403030204" pitchFamily="34" charset="-78"/>
              </a:rPr>
              <a:t>-&gt;</a:t>
            </a:r>
            <a:r>
              <a:rPr lang="ar-SY" sz="1600" dirty="0">
                <a:latin typeface="Dubai" panose="020B0503030403030204" pitchFamily="34" charset="-78"/>
                <a:cs typeface="Dubai" panose="020B0503030403030204" pitchFamily="34" charset="-78"/>
              </a:rPr>
              <a:t> </a:t>
            </a:r>
            <a:endParaRPr lang="en-US" sz="1600" dirty="0">
              <a:latin typeface="Dubai" panose="020B0503030403030204" pitchFamily="34" charset="-78"/>
              <a:cs typeface="Dubai" panose="020B0503030403030204" pitchFamily="34" charset="-78"/>
            </a:endParaRPr>
          </a:p>
        </p:txBody>
      </p:sp>
      <p:sp>
        <p:nvSpPr>
          <p:cNvPr id="27" name="TextBox 26">
            <a:extLst>
              <a:ext uri="{FF2B5EF4-FFF2-40B4-BE49-F238E27FC236}">
                <a16:creationId xmlns:a16="http://schemas.microsoft.com/office/drawing/2014/main" id="{B0F51C07-73E8-246A-2115-B9157B6BBCB3}"/>
              </a:ext>
            </a:extLst>
          </p:cNvPr>
          <p:cNvSpPr txBox="1"/>
          <p:nvPr/>
        </p:nvSpPr>
        <p:spPr>
          <a:xfrm>
            <a:off x="4245429" y="2876955"/>
            <a:ext cx="397709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البوابات</a:t>
            </a:r>
            <a:r>
              <a:rPr lang="ar-SY" sz="1600" dirty="0">
                <a:latin typeface="Dubai" panose="020B0503030403030204" pitchFamily="34" charset="-78"/>
                <a:cs typeface="Dubai" panose="020B0503030403030204" pitchFamily="34" charset="-78"/>
              </a:rPr>
              <a:t>: تمثل بكلمات </a:t>
            </a:r>
            <a:r>
              <a:rPr lang="en-US" sz="1600" b="1" dirty="0">
                <a:latin typeface="Dubai" panose="020B0503030403030204" pitchFamily="34" charset="-78"/>
                <a:cs typeface="Dubai" panose="020B0503030403030204" pitchFamily="34" charset="-78"/>
              </a:rPr>
              <a:t>XOR, OR, AND</a:t>
            </a:r>
          </a:p>
        </p:txBody>
      </p:sp>
      <p:sp>
        <p:nvSpPr>
          <p:cNvPr id="28" name="TextBox 27">
            <a:extLst>
              <a:ext uri="{FF2B5EF4-FFF2-40B4-BE49-F238E27FC236}">
                <a16:creationId xmlns:a16="http://schemas.microsoft.com/office/drawing/2014/main" id="{A9BD4D0A-3A27-CE96-AB83-7953F895559E}"/>
              </a:ext>
            </a:extLst>
          </p:cNvPr>
          <p:cNvSpPr txBox="1"/>
          <p:nvPr/>
        </p:nvSpPr>
        <p:spPr>
          <a:xfrm>
            <a:off x="4245429" y="3351437"/>
            <a:ext cx="397709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الشروط</a:t>
            </a:r>
            <a:r>
              <a:rPr lang="ar-SY" sz="1600" dirty="0">
                <a:latin typeface="Dubai" panose="020B0503030403030204" pitchFamily="34" charset="-78"/>
                <a:cs typeface="Dubai" panose="020B0503030403030204" pitchFamily="34" charset="-78"/>
              </a:rPr>
              <a:t>: توضح بين قوسين </a:t>
            </a:r>
            <a:r>
              <a:rPr lang="ar-SY" sz="1600" b="1" dirty="0">
                <a:latin typeface="Dubai" panose="020B0503030403030204" pitchFamily="34" charset="-78"/>
                <a:cs typeface="Dubai" panose="020B0503030403030204" pitchFamily="34" charset="-78"/>
              </a:rPr>
              <a:t>(شرط)</a:t>
            </a:r>
            <a:endParaRPr lang="en-US" sz="1600" b="1" dirty="0">
              <a:latin typeface="Dubai" panose="020B0503030403030204" pitchFamily="34" charset="-78"/>
              <a:cs typeface="Dubai" panose="020B0503030403030204" pitchFamily="34" charset="-78"/>
            </a:endParaRPr>
          </a:p>
        </p:txBody>
      </p:sp>
      <p:sp>
        <p:nvSpPr>
          <p:cNvPr id="29" name="TextBox 28">
            <a:extLst>
              <a:ext uri="{FF2B5EF4-FFF2-40B4-BE49-F238E27FC236}">
                <a16:creationId xmlns:a16="http://schemas.microsoft.com/office/drawing/2014/main" id="{F8CA1CDF-2AE4-AC92-B685-7FA1D380E0C3}"/>
              </a:ext>
            </a:extLst>
          </p:cNvPr>
          <p:cNvSpPr txBox="1"/>
          <p:nvPr/>
        </p:nvSpPr>
        <p:spPr>
          <a:xfrm>
            <a:off x="1641021" y="3825919"/>
            <a:ext cx="658150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الفاعلين</a:t>
            </a:r>
            <a:r>
              <a:rPr lang="ar-SY" sz="1600" dirty="0">
                <a:latin typeface="Dubai" panose="020B0503030403030204" pitchFamily="34" charset="-78"/>
                <a:cs typeface="Dubai" panose="020B0503030403030204" pitchFamily="34" charset="-78"/>
              </a:rPr>
              <a:t>: قائمة من الفاعلين كل فاعل يحتوي على المهام التي يقوم بها الفاعل.</a:t>
            </a:r>
            <a:endParaRPr lang="en-US" sz="1600" b="1" dirty="0">
              <a:latin typeface="Dubai" panose="020B0503030403030204" pitchFamily="34" charset="-78"/>
              <a:cs typeface="Dubai" panose="020B0503030403030204" pitchFamily="34" charset="-78"/>
            </a:endParaRPr>
          </a:p>
        </p:txBody>
      </p:sp>
      <p:sp>
        <p:nvSpPr>
          <p:cNvPr id="31" name="TextBox 30">
            <a:extLst>
              <a:ext uri="{FF2B5EF4-FFF2-40B4-BE49-F238E27FC236}">
                <a16:creationId xmlns:a16="http://schemas.microsoft.com/office/drawing/2014/main" id="{C3454099-A1AF-3B85-6A98-9E960986A2B5}"/>
              </a:ext>
            </a:extLst>
          </p:cNvPr>
          <p:cNvSpPr txBox="1"/>
          <p:nvPr/>
        </p:nvSpPr>
        <p:spPr>
          <a:xfrm>
            <a:off x="85994" y="1792063"/>
            <a:ext cx="4845778" cy="2062103"/>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مثال</a:t>
            </a:r>
            <a:r>
              <a:rPr lang="ar-SY" sz="1600" dirty="0">
                <a:latin typeface="Dubai" panose="020B0503030403030204" pitchFamily="34" charset="-78"/>
                <a:cs typeface="Dubai" panose="020B0503030403030204" pitchFamily="34" charset="-78"/>
              </a:rPr>
              <a:t>:</a:t>
            </a:r>
          </a:p>
          <a:p>
            <a:pPr algn="l"/>
            <a:r>
              <a:rPr lang="en-US" sz="1600" b="1" dirty="0">
                <a:latin typeface="Dubai" panose="020B0503030403030204" pitchFamily="34" charset="-78"/>
                <a:cs typeface="Dubai" panose="020B0503030403030204" pitchFamily="34" charset="-78"/>
              </a:rPr>
              <a:t>{</a:t>
            </a:r>
            <a:br>
              <a:rPr lang="en-US" sz="1600" b="1" dirty="0">
                <a:latin typeface="Dubai" panose="020B0503030403030204" pitchFamily="34" charset="-78"/>
                <a:cs typeface="Dubai" panose="020B0503030403030204" pitchFamily="34" charset="-78"/>
              </a:rPr>
            </a:br>
            <a:r>
              <a:rPr lang="en-US" sz="1600" b="1" dirty="0">
                <a:latin typeface="Dubai" panose="020B0503030403030204" pitchFamily="34" charset="-78"/>
                <a:cs typeface="Dubai" panose="020B0503030403030204" pitchFamily="34" charset="-78"/>
              </a:rPr>
              <a:t>   “Flows”:[</a:t>
            </a:r>
          </a:p>
          <a:p>
            <a:pPr algn="l"/>
            <a:r>
              <a:rPr lang="en-US" sz="1600" b="1" dirty="0">
                <a:latin typeface="Dubai" panose="020B0503030403030204" pitchFamily="34" charset="-78"/>
                <a:cs typeface="Dubai" panose="020B0503030403030204" pitchFamily="34" charset="-78"/>
              </a:rPr>
              <a:t>                 “Login -&gt; Select Items”,</a:t>
            </a:r>
          </a:p>
          <a:p>
            <a:r>
              <a:rPr lang="en-US" sz="1600" b="1" dirty="0">
                <a:latin typeface="Dubai" panose="020B0503030403030204" pitchFamily="34" charset="-78"/>
                <a:cs typeface="Dubai" panose="020B0503030403030204" pitchFamily="34" charset="-78"/>
              </a:rPr>
              <a:t>                 “Select Items -&gt; (If Items Count &gt; 0) XOR”],</a:t>
            </a:r>
          </a:p>
          <a:p>
            <a:r>
              <a:rPr lang="en-US" sz="1600" b="1" dirty="0">
                <a:latin typeface="Dubai" panose="020B0503030403030204" pitchFamily="34" charset="-78"/>
                <a:cs typeface="Dubai" panose="020B0503030403030204" pitchFamily="34" charset="-78"/>
              </a:rPr>
              <a:t>    “Actors”:[</a:t>
            </a:r>
          </a:p>
          <a:p>
            <a:r>
              <a:rPr lang="en-US" sz="1600" b="1" dirty="0">
                <a:latin typeface="Dubai" panose="020B0503030403030204" pitchFamily="34" charset="-78"/>
                <a:cs typeface="Dubai" panose="020B0503030403030204" pitchFamily="34" charset="-78"/>
              </a:rPr>
              <a:t>                  User : [Login, Select Items]]</a:t>
            </a:r>
            <a:br>
              <a:rPr lang="en-US" sz="1600" b="1" dirty="0">
                <a:latin typeface="Dubai" panose="020B0503030403030204" pitchFamily="34" charset="-78"/>
                <a:cs typeface="Dubai" panose="020B0503030403030204" pitchFamily="34" charset="-78"/>
              </a:rPr>
            </a:br>
            <a:r>
              <a:rPr lang="en-US" sz="1600" b="1" dirty="0">
                <a:latin typeface="Dubai" panose="020B0503030403030204" pitchFamily="34" charset="-78"/>
                <a:cs typeface="Dubai" panose="020B0503030403030204" pitchFamily="34" charset="-78"/>
              </a:rPr>
              <a:t>}</a:t>
            </a:r>
          </a:p>
        </p:txBody>
      </p:sp>
    </p:spTree>
    <p:extLst>
      <p:ext uri="{BB962C8B-B14F-4D97-AF65-F5344CB8AC3E}">
        <p14:creationId xmlns:p14="http://schemas.microsoft.com/office/powerpoint/2010/main" val="2616711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23" name="Picture 22">
            <a:extLst>
              <a:ext uri="{FF2B5EF4-FFF2-40B4-BE49-F238E27FC236}">
                <a16:creationId xmlns:a16="http://schemas.microsoft.com/office/drawing/2014/main" id="{5C42FC1D-79C0-8DCF-9E99-983DAC79CA60}"/>
              </a:ext>
            </a:extLst>
          </p:cNvPr>
          <p:cNvPicPr>
            <a:picLocks noChangeAspect="1"/>
          </p:cNvPicPr>
          <p:nvPr/>
        </p:nvPicPr>
        <p:blipFill rotWithShape="1">
          <a:blip r:embed="rId3"/>
          <a:srcRect l="19731" t="16667" r="20537" b="13492"/>
          <a:stretch/>
        </p:blipFill>
        <p:spPr>
          <a:xfrm>
            <a:off x="2149148" y="1387929"/>
            <a:ext cx="4845504" cy="3186879"/>
          </a:xfrm>
          <a:prstGeom prst="rect">
            <a:avLst/>
          </a:prstGeom>
        </p:spPr>
      </p:pic>
      <p:sp>
        <p:nvSpPr>
          <p:cNvPr id="24" name="Google Shape;197;p32">
            <a:extLst>
              <a:ext uri="{FF2B5EF4-FFF2-40B4-BE49-F238E27FC236}">
                <a16:creationId xmlns:a16="http://schemas.microsoft.com/office/drawing/2014/main" id="{016B69A6-B972-3080-2A37-6A7263CEB73D}"/>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a:t>
            </a:r>
            <a:r>
              <a:rPr lang="en-US" sz="2000" b="0" dirty="0">
                <a:latin typeface="Dubai" panose="020B0503030403030204" pitchFamily="34" charset="-78"/>
                <a:cs typeface="Dubai" panose="020B0503030403030204" pitchFamily="34" charset="-78"/>
              </a:rPr>
              <a:t>POWL</a:t>
            </a:r>
            <a:r>
              <a:rPr lang="ar-SY" sz="2000" b="0" dirty="0">
                <a:latin typeface="Dubai" panose="020B0503030403030204" pitchFamily="34" charset="-78"/>
                <a:cs typeface="Dubai" panose="020B0503030403030204" pitchFamily="34" charset="-78"/>
              </a:rPr>
              <a:t>)</a:t>
            </a:r>
            <a:endParaRPr lang="ar-SY" sz="20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2866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24" name="Google Shape;197;p32">
            <a:extLst>
              <a:ext uri="{FF2B5EF4-FFF2-40B4-BE49-F238E27FC236}">
                <a16:creationId xmlns:a16="http://schemas.microsoft.com/office/drawing/2014/main" id="{016B69A6-B972-3080-2A37-6A7263CEB73D}"/>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مجموعات المعطيات </a:t>
            </a:r>
            <a:r>
              <a:rPr lang="en-US" sz="2000" b="0" dirty="0">
                <a:latin typeface="Dubai" panose="020B0503030403030204" pitchFamily="34" charset="-78"/>
                <a:cs typeface="Dubai" panose="020B0503030403030204" pitchFamily="34" charset="-78"/>
              </a:rPr>
              <a:t>(datasets)</a:t>
            </a:r>
            <a:r>
              <a:rPr lang="ar-SY" sz="2000" b="0" dirty="0">
                <a:latin typeface="Dubai" panose="020B0503030403030204" pitchFamily="34" charset="-78"/>
                <a:cs typeface="Dubai" panose="020B0503030403030204" pitchFamily="34" charset="-78"/>
              </a:rPr>
              <a:t> المتوافرة</a:t>
            </a:r>
            <a:endParaRPr lang="ar-SY" sz="2000" dirty="0">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FC0C7926-841A-A96A-00E4-17F853D2B7C1}"/>
              </a:ext>
            </a:extLst>
          </p:cNvPr>
          <p:cNvSpPr txBox="1"/>
          <p:nvPr/>
        </p:nvSpPr>
        <p:spPr>
          <a:xfrm>
            <a:off x="1085850" y="2103255"/>
            <a:ext cx="6581503" cy="584775"/>
          </a:xfrm>
          <a:prstGeom prst="rect">
            <a:avLst/>
          </a:prstGeom>
          <a:noFill/>
        </p:spPr>
        <p:txBody>
          <a:bodyPr wrap="square" rtlCol="0">
            <a:spAutoFit/>
          </a:bodyPr>
          <a:lstStyle/>
          <a:p>
            <a:pPr algn="r" rtl="1"/>
            <a:r>
              <a:rPr lang="en-US" sz="1600" b="1" dirty="0">
                <a:latin typeface="Dubai" panose="020B0503030403030204" pitchFamily="34" charset="-78"/>
                <a:cs typeface="Dubai" panose="020B0503030403030204" pitchFamily="34" charset="-78"/>
              </a:rPr>
              <a:t>PET</a:t>
            </a:r>
            <a:r>
              <a:rPr lang="ar-SY" sz="1600" dirty="0">
                <a:latin typeface="Dubai" panose="020B0503030403030204" pitchFamily="34" charset="-78"/>
                <a:cs typeface="Dubai" panose="020B0503030403030204" pitchFamily="34" charset="-78"/>
              </a:rPr>
              <a:t>: تحتوي على </a:t>
            </a:r>
            <a:r>
              <a:rPr lang="en-US" sz="1600" dirty="0">
                <a:latin typeface="Dubai" panose="020B0503030403030204" pitchFamily="34" charset="-78"/>
                <a:cs typeface="Dubai" panose="020B0503030403030204" pitchFamily="34" charset="-78"/>
              </a:rPr>
              <a:t>45</a:t>
            </a:r>
            <a:r>
              <a:rPr lang="ar-SY" sz="1600" dirty="0">
                <a:latin typeface="Dubai" panose="020B0503030403030204" pitchFamily="34" charset="-78"/>
                <a:cs typeface="Dubai" panose="020B0503030403030204" pitchFamily="34" charset="-78"/>
              </a:rPr>
              <a:t> نص لعملية مع تعليقات توضيحية للفاعلين والمهام والتفقات والعلاقات فيما بينها.</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213163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تمهيد</a:t>
            </a:r>
            <a:endParaRPr lang="ar-SY" sz="2000"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4421137E-A3B7-5AD0-F370-361D838B3A9A}"/>
              </a:ext>
            </a:extLst>
          </p:cNvPr>
          <p:cNvSpPr txBox="1"/>
          <p:nvPr/>
        </p:nvSpPr>
        <p:spPr>
          <a:xfrm>
            <a:off x="755095" y="2116192"/>
            <a:ext cx="7633607" cy="1631216"/>
          </a:xfrm>
          <a:prstGeom prst="rect">
            <a:avLst/>
          </a:prstGeom>
          <a:noFill/>
        </p:spPr>
        <p:txBody>
          <a:bodyPr wrap="square">
            <a:spAutoFit/>
          </a:bodyPr>
          <a:lstStyle/>
          <a:p>
            <a:r>
              <a:rPr lang="en-US" sz="2000" dirty="0"/>
              <a:t>The process begins with the user </a:t>
            </a:r>
            <a:r>
              <a:rPr lang="en-US" sz="2000" dirty="0">
                <a:highlight>
                  <a:srgbClr val="00FF00"/>
                </a:highlight>
              </a:rPr>
              <a:t>logging in</a:t>
            </a:r>
            <a:r>
              <a:rPr lang="en-US" sz="2000" dirty="0"/>
              <a:t>, after which they can </a:t>
            </a:r>
            <a:r>
              <a:rPr lang="en-US" sz="2000" dirty="0">
                <a:highlight>
                  <a:srgbClr val="00FF00"/>
                </a:highlight>
              </a:rPr>
              <a:t>choose the items </a:t>
            </a:r>
            <a:r>
              <a:rPr lang="en-US" sz="2000" dirty="0"/>
              <a:t>they wish to purchase. If they decide to </a:t>
            </a:r>
            <a:r>
              <a:rPr lang="en-US" sz="2000" dirty="0">
                <a:highlight>
                  <a:srgbClr val="00FF00"/>
                </a:highlight>
              </a:rPr>
              <a:t>cancel</a:t>
            </a:r>
            <a:r>
              <a:rPr lang="en-US" sz="2000" dirty="0"/>
              <a:t> their order, they can do so at this stage. Otherwise, they will proceed to </a:t>
            </a:r>
            <a:r>
              <a:rPr lang="en-US" sz="2000" dirty="0">
                <a:highlight>
                  <a:srgbClr val="00FF00"/>
                </a:highlight>
              </a:rPr>
              <a:t>select their preferred payment method </a:t>
            </a:r>
            <a:r>
              <a:rPr lang="en-US" sz="2000" dirty="0"/>
              <a:t>before </a:t>
            </a:r>
            <a:r>
              <a:rPr lang="en-US" sz="2000" dirty="0">
                <a:highlight>
                  <a:srgbClr val="00FF00"/>
                </a:highlight>
              </a:rPr>
              <a:t>finalizing</a:t>
            </a:r>
            <a:r>
              <a:rPr lang="en-US" sz="2000" dirty="0"/>
              <a:t> the order.</a:t>
            </a:r>
          </a:p>
        </p:txBody>
      </p:sp>
      <p:sp>
        <p:nvSpPr>
          <p:cNvPr id="3" name="TextBox 2">
            <a:extLst>
              <a:ext uri="{FF2B5EF4-FFF2-40B4-BE49-F238E27FC236}">
                <a16:creationId xmlns:a16="http://schemas.microsoft.com/office/drawing/2014/main" id="{367EED52-A11F-51C8-A2E6-4AE34473FCC3}"/>
              </a:ext>
            </a:extLst>
          </p:cNvPr>
          <p:cNvSpPr txBox="1"/>
          <p:nvPr/>
        </p:nvSpPr>
        <p:spPr>
          <a:xfrm>
            <a:off x="1649185" y="1478496"/>
            <a:ext cx="6581503" cy="400110"/>
          </a:xfrm>
          <a:prstGeom prst="rect">
            <a:avLst/>
          </a:prstGeom>
          <a:noFill/>
        </p:spPr>
        <p:txBody>
          <a:bodyPr wrap="square" rtlCol="0">
            <a:spAutoFit/>
          </a:bodyPr>
          <a:lstStyle/>
          <a:p>
            <a:pPr algn="r" rtl="1"/>
            <a:r>
              <a:rPr lang="ar-SY" sz="2000" b="1" dirty="0">
                <a:latin typeface="Dubai" panose="020B0503030403030204" pitchFamily="34" charset="-78"/>
                <a:cs typeface="Dubai" panose="020B0503030403030204" pitchFamily="34" charset="-78"/>
              </a:rPr>
              <a:t>التوصيف النصي لعملية</a:t>
            </a:r>
            <a:r>
              <a:rPr lang="ar-SY" sz="2000" dirty="0">
                <a:latin typeface="Dubai" panose="020B0503030403030204" pitchFamily="34" charset="-78"/>
                <a:cs typeface="Dubai" panose="020B0503030403030204" pitchFamily="34" charset="-78"/>
              </a:rPr>
              <a:t>: الشراء من متجر الكتروني.</a:t>
            </a:r>
            <a:endParaRPr lang="en-US" sz="20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22453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تمهيد</a:t>
            </a:r>
            <a:endParaRPr lang="ar-SY" sz="2000" dirty="0">
              <a:latin typeface="Dubai" panose="020B0503030403030204" pitchFamily="34" charset="-78"/>
              <a:cs typeface="Dubai" panose="020B0503030403030204" pitchFamily="34" charset="-78"/>
            </a:endParaRPr>
          </a:p>
        </p:txBody>
      </p:sp>
      <p:pic>
        <p:nvPicPr>
          <p:cNvPr id="13" name="Picture 2">
            <a:extLst>
              <a:ext uri="{FF2B5EF4-FFF2-40B4-BE49-F238E27FC236}">
                <a16:creationId xmlns:a16="http://schemas.microsoft.com/office/drawing/2014/main" id="{B253FCFE-21DF-8130-D951-E5834F203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93" y="1610831"/>
            <a:ext cx="8827611" cy="28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061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مقولة من شخص ذو خبرة</a:t>
            </a:r>
            <a:endParaRPr lang="ar-SY" sz="2000" dirty="0">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16621E35-7675-A84F-A7A5-6DC5BF0625C5}"/>
              </a:ext>
            </a:extLst>
          </p:cNvPr>
          <p:cNvSpPr txBox="1"/>
          <p:nvPr/>
        </p:nvSpPr>
        <p:spPr>
          <a:xfrm>
            <a:off x="1134836" y="2037940"/>
            <a:ext cx="658150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نحن لا نبني التطبيق بحيث يعمل بشكل صحيح، بل نقوم ببناءه بحيث لا يخطأ.</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771252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678784" y="1211369"/>
            <a:ext cx="1099125" cy="1099125"/>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507027" y="2240949"/>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 بتنسيق معين</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rot="20883773">
            <a:off x="1801638" y="3030979"/>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rot="20811254">
            <a:off x="1580341" y="271862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717799" y="2702877"/>
            <a:ext cx="1099125" cy="1099125"/>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49488" y="3684083"/>
            <a:ext cx="2435746" cy="98488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 يحتوي على:</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تعليمات</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أمثلة </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تنسيق الخرج المتوقع</a:t>
            </a: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017609">
            <a:off x="1773282" y="2023012"/>
            <a:ext cx="1456668" cy="22665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084362">
            <a:off x="1793589" y="168763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E424DBD8-70A4-72AC-8A6D-7F708BD0A0C9}"/>
              </a:ext>
            </a:extLst>
          </p:cNvPr>
          <p:cNvSpPr/>
          <p:nvPr/>
        </p:nvSpPr>
        <p:spPr>
          <a:xfrm>
            <a:off x="2070160" y="1534886"/>
            <a:ext cx="5301843" cy="23594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8C2527-BEEF-DF78-A82D-67248DC54309}"/>
              </a:ext>
            </a:extLst>
          </p:cNvPr>
          <p:cNvSpPr txBox="1"/>
          <p:nvPr/>
        </p:nvSpPr>
        <p:spPr>
          <a:xfrm>
            <a:off x="3556549" y="3825525"/>
            <a:ext cx="2045164" cy="461665"/>
          </a:xfrm>
          <a:prstGeom prst="rect">
            <a:avLst/>
          </a:prstGeom>
          <a:noFill/>
        </p:spPr>
        <p:txBody>
          <a:bodyPr wrap="square" rtlCol="0">
            <a:spAutoFit/>
          </a:bodyPr>
          <a:lstStyle/>
          <a:p>
            <a:pPr algn="r" rtl="1"/>
            <a:r>
              <a:rPr lang="ar-SY" sz="2400" b="1" dirty="0"/>
              <a:t>مرسل الأوامر</a:t>
            </a:r>
            <a:endParaRPr lang="en-US" sz="2400" b="1" dirty="0"/>
          </a:p>
        </p:txBody>
      </p:sp>
    </p:spTree>
    <p:extLst>
      <p:ext uri="{BB962C8B-B14F-4D97-AF65-F5344CB8AC3E}">
        <p14:creationId xmlns:p14="http://schemas.microsoft.com/office/powerpoint/2010/main" val="3651840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546418" y="2842351"/>
            <a:ext cx="1477159"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3"/>
          <a:stretch>
            <a:fillRect/>
          </a:stretch>
        </p:blipFill>
        <p:spPr>
          <a:xfrm>
            <a:off x="2799590" y="1689350"/>
            <a:ext cx="1016988" cy="1149639"/>
          </a:xfrm>
          <a:prstGeom prst="rect">
            <a:avLst/>
          </a:prstGeom>
        </p:spPr>
      </p:pic>
      <p:sp>
        <p:nvSpPr>
          <p:cNvPr id="37" name="Arrow: Right 36">
            <a:extLst>
              <a:ext uri="{FF2B5EF4-FFF2-40B4-BE49-F238E27FC236}">
                <a16:creationId xmlns:a16="http://schemas.microsoft.com/office/drawing/2014/main" id="{D17A1F0C-0B5A-27F5-8D6E-A8EC5C998B6E}"/>
              </a:ext>
            </a:extLst>
          </p:cNvPr>
          <p:cNvSpPr/>
          <p:nvPr/>
        </p:nvSpPr>
        <p:spPr>
          <a:xfrm>
            <a:off x="3989576" y="2322478"/>
            <a:ext cx="99920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C4FAAFD-F2BA-3D91-0E4B-8228260D4180}"/>
              </a:ext>
            </a:extLst>
          </p:cNvPr>
          <p:cNvSpPr txBox="1"/>
          <p:nvPr/>
        </p:nvSpPr>
        <p:spPr>
          <a:xfrm>
            <a:off x="3786081" y="2067328"/>
            <a:ext cx="1421030"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sp>
        <p:nvSpPr>
          <p:cNvPr id="3" name="Arrow: Right 2">
            <a:extLst>
              <a:ext uri="{FF2B5EF4-FFF2-40B4-BE49-F238E27FC236}">
                <a16:creationId xmlns:a16="http://schemas.microsoft.com/office/drawing/2014/main" id="{54979597-7398-0A77-AF72-A6025C2681D6}"/>
              </a:ext>
            </a:extLst>
          </p:cNvPr>
          <p:cNvSpPr/>
          <p:nvPr/>
        </p:nvSpPr>
        <p:spPr>
          <a:xfrm rot="1017609">
            <a:off x="1341540" y="1802416"/>
            <a:ext cx="1456668" cy="22665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FD3400-26D7-7722-675E-EB2BC8ADEDFE}"/>
              </a:ext>
            </a:extLst>
          </p:cNvPr>
          <p:cNvPicPr>
            <a:picLocks noChangeAspect="1"/>
          </p:cNvPicPr>
          <p:nvPr/>
        </p:nvPicPr>
        <p:blipFill>
          <a:blip r:embed="rId4"/>
          <a:stretch>
            <a:fillRect/>
          </a:stretch>
        </p:blipFill>
        <p:spPr>
          <a:xfrm>
            <a:off x="1360261" y="2490602"/>
            <a:ext cx="1419225" cy="504825"/>
          </a:xfrm>
          <a:prstGeom prst="rect">
            <a:avLst/>
          </a:prstGeom>
        </p:spPr>
      </p:pic>
      <p:sp>
        <p:nvSpPr>
          <p:cNvPr id="10" name="TextBox 9">
            <a:extLst>
              <a:ext uri="{FF2B5EF4-FFF2-40B4-BE49-F238E27FC236}">
                <a16:creationId xmlns:a16="http://schemas.microsoft.com/office/drawing/2014/main" id="{9390AEBC-375C-D9A8-2FC7-BD6716197309}"/>
              </a:ext>
            </a:extLst>
          </p:cNvPr>
          <p:cNvSpPr txBox="1"/>
          <p:nvPr/>
        </p:nvSpPr>
        <p:spPr>
          <a:xfrm>
            <a:off x="4266261" y="1869849"/>
            <a:ext cx="445834" cy="307777"/>
          </a:xfrm>
          <a:prstGeom prst="rect">
            <a:avLst/>
          </a:prstGeom>
          <a:noFill/>
        </p:spPr>
        <p:txBody>
          <a:bodyPr wrap="square">
            <a:spAutoFit/>
          </a:bodyPr>
          <a:lstStyle/>
          <a:p>
            <a:r>
              <a:rPr lang="en-US" dirty="0"/>
              <a:t>❌</a:t>
            </a:r>
          </a:p>
        </p:txBody>
      </p:sp>
      <p:sp>
        <p:nvSpPr>
          <p:cNvPr id="13" name="TextBox 12">
            <a:extLst>
              <a:ext uri="{FF2B5EF4-FFF2-40B4-BE49-F238E27FC236}">
                <a16:creationId xmlns:a16="http://schemas.microsoft.com/office/drawing/2014/main" id="{31D16B6A-2BA9-E743-2A0C-01E77126B89B}"/>
              </a:ext>
            </a:extLst>
          </p:cNvPr>
          <p:cNvSpPr txBox="1"/>
          <p:nvPr/>
        </p:nvSpPr>
        <p:spPr>
          <a:xfrm>
            <a:off x="2117945" y="3290505"/>
            <a:ext cx="6094584" cy="830997"/>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الأخطاء الممكنة أن تحدث:</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النموذج لا يستجيب.</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النموذج لم يستجب بالتنسيق المناسب.</a:t>
            </a:r>
          </a:p>
        </p:txBody>
      </p:sp>
    </p:spTree>
    <p:extLst>
      <p:ext uri="{BB962C8B-B14F-4D97-AF65-F5344CB8AC3E}">
        <p14:creationId xmlns:p14="http://schemas.microsoft.com/office/powerpoint/2010/main" val="2465938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702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عمليات الأعمال</a:t>
            </a:r>
            <a:endParaRPr lang="ar-SY" sz="2000"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4421137E-A3B7-5AD0-F370-361D838B3A9A}"/>
              </a:ext>
            </a:extLst>
          </p:cNvPr>
          <p:cNvSpPr txBox="1"/>
          <p:nvPr/>
        </p:nvSpPr>
        <p:spPr>
          <a:xfrm>
            <a:off x="755095" y="2116192"/>
            <a:ext cx="7633607" cy="1631216"/>
          </a:xfrm>
          <a:prstGeom prst="rect">
            <a:avLst/>
          </a:prstGeom>
          <a:noFill/>
        </p:spPr>
        <p:txBody>
          <a:bodyPr wrap="square">
            <a:spAutoFit/>
          </a:bodyPr>
          <a:lstStyle/>
          <a:p>
            <a:r>
              <a:rPr lang="en-US" sz="2000" dirty="0"/>
              <a:t>The process begins with the user </a:t>
            </a:r>
            <a:r>
              <a:rPr lang="en-US" sz="2000" dirty="0">
                <a:highlight>
                  <a:srgbClr val="00FF00"/>
                </a:highlight>
              </a:rPr>
              <a:t>logging in</a:t>
            </a:r>
            <a:r>
              <a:rPr lang="en-US" sz="2000" dirty="0"/>
              <a:t>, after which they can </a:t>
            </a:r>
            <a:r>
              <a:rPr lang="en-US" sz="2000" dirty="0">
                <a:highlight>
                  <a:srgbClr val="00FF00"/>
                </a:highlight>
              </a:rPr>
              <a:t>choose the items </a:t>
            </a:r>
            <a:r>
              <a:rPr lang="en-US" sz="2000" dirty="0"/>
              <a:t>they wish to purchase. If they decide to </a:t>
            </a:r>
            <a:r>
              <a:rPr lang="en-US" sz="2000" dirty="0">
                <a:highlight>
                  <a:srgbClr val="00FF00"/>
                </a:highlight>
              </a:rPr>
              <a:t>cancel</a:t>
            </a:r>
            <a:r>
              <a:rPr lang="en-US" sz="2000" dirty="0"/>
              <a:t> their order, they can do so at this stage. Otherwise, they will proceed to </a:t>
            </a:r>
            <a:r>
              <a:rPr lang="en-US" sz="2000" dirty="0">
                <a:highlight>
                  <a:srgbClr val="00FF00"/>
                </a:highlight>
              </a:rPr>
              <a:t>select their preferred payment method </a:t>
            </a:r>
            <a:r>
              <a:rPr lang="en-US" sz="2000" dirty="0"/>
              <a:t>before </a:t>
            </a:r>
            <a:r>
              <a:rPr lang="en-US" sz="2000" dirty="0">
                <a:highlight>
                  <a:srgbClr val="00FF00"/>
                </a:highlight>
              </a:rPr>
              <a:t>finalizing</a:t>
            </a:r>
            <a:r>
              <a:rPr lang="en-US" sz="2000" dirty="0"/>
              <a:t> the order.</a:t>
            </a:r>
          </a:p>
        </p:txBody>
      </p:sp>
      <p:sp>
        <p:nvSpPr>
          <p:cNvPr id="3" name="TextBox 2">
            <a:extLst>
              <a:ext uri="{FF2B5EF4-FFF2-40B4-BE49-F238E27FC236}">
                <a16:creationId xmlns:a16="http://schemas.microsoft.com/office/drawing/2014/main" id="{367EED52-A11F-51C8-A2E6-4AE34473FCC3}"/>
              </a:ext>
            </a:extLst>
          </p:cNvPr>
          <p:cNvSpPr txBox="1"/>
          <p:nvPr/>
        </p:nvSpPr>
        <p:spPr>
          <a:xfrm>
            <a:off x="1649185" y="1478496"/>
            <a:ext cx="6581503" cy="400110"/>
          </a:xfrm>
          <a:prstGeom prst="rect">
            <a:avLst/>
          </a:prstGeom>
          <a:noFill/>
        </p:spPr>
        <p:txBody>
          <a:bodyPr wrap="square" rtlCol="0">
            <a:spAutoFit/>
          </a:bodyPr>
          <a:lstStyle/>
          <a:p>
            <a:pPr algn="r" rtl="1"/>
            <a:r>
              <a:rPr lang="ar-SY" sz="2000" b="1" dirty="0">
                <a:latin typeface="Dubai" panose="020B0503030403030204" pitchFamily="34" charset="-78"/>
                <a:cs typeface="Dubai" panose="020B0503030403030204" pitchFamily="34" charset="-78"/>
              </a:rPr>
              <a:t>التوصيف النصي لعملية</a:t>
            </a:r>
            <a:r>
              <a:rPr lang="ar-SY" sz="2000" dirty="0">
                <a:latin typeface="Dubai" panose="020B0503030403030204" pitchFamily="34" charset="-78"/>
                <a:cs typeface="Dubai" panose="020B0503030403030204" pitchFamily="34" charset="-78"/>
              </a:rPr>
              <a:t>: الشراء من متجر الكتروني.</a:t>
            </a:r>
            <a:endParaRPr lang="en-US" sz="20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560090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778" y="1521199"/>
            <a:ext cx="1054443" cy="86112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3841426" y="2410817"/>
            <a:ext cx="1477159"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cxnSp>
        <p:nvCxnSpPr>
          <p:cNvPr id="6" name="Connector: Elbow 5">
            <a:extLst>
              <a:ext uri="{FF2B5EF4-FFF2-40B4-BE49-F238E27FC236}">
                <a16:creationId xmlns:a16="http://schemas.microsoft.com/office/drawing/2014/main" id="{93211A49-8FE3-8A9A-E5C0-87A50B740B54}"/>
              </a:ext>
            </a:extLst>
          </p:cNvPr>
          <p:cNvCxnSpPr>
            <a:cxnSpLocks/>
            <a:stCxn id="39" idx="2"/>
            <a:endCxn id="9" idx="0"/>
          </p:cNvCxnSpPr>
          <p:nvPr/>
        </p:nvCxnSpPr>
        <p:spPr>
          <a:xfrm rot="5400000">
            <a:off x="2835384" y="1571337"/>
            <a:ext cx="566588" cy="29226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654D10-D2C0-6D48-0AAD-E24D12A6BE8B}"/>
              </a:ext>
            </a:extLst>
          </p:cNvPr>
          <p:cNvSpPr/>
          <p:nvPr/>
        </p:nvSpPr>
        <p:spPr>
          <a:xfrm>
            <a:off x="889705" y="331595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إعادة المحاولة بعد فترة صغيرة</a:t>
            </a:r>
          </a:p>
        </p:txBody>
      </p:sp>
      <p:sp>
        <p:nvSpPr>
          <p:cNvPr id="11" name="Rectangle 10">
            <a:extLst>
              <a:ext uri="{FF2B5EF4-FFF2-40B4-BE49-F238E27FC236}">
                <a16:creationId xmlns:a16="http://schemas.microsoft.com/office/drawing/2014/main" id="{2314204E-3F0B-3F54-E108-8DEE142FA81F}"/>
              </a:ext>
            </a:extLst>
          </p:cNvPr>
          <p:cNvSpPr/>
          <p:nvPr/>
        </p:nvSpPr>
        <p:spPr>
          <a:xfrm>
            <a:off x="6870861" y="331595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إعادة الجواب الصحيح</a:t>
            </a:r>
          </a:p>
        </p:txBody>
      </p:sp>
      <p:cxnSp>
        <p:nvCxnSpPr>
          <p:cNvPr id="15" name="Connector: Elbow 14">
            <a:extLst>
              <a:ext uri="{FF2B5EF4-FFF2-40B4-BE49-F238E27FC236}">
                <a16:creationId xmlns:a16="http://schemas.microsoft.com/office/drawing/2014/main" id="{17409266-8401-5FC5-B480-15C725D484ED}"/>
              </a:ext>
            </a:extLst>
          </p:cNvPr>
          <p:cNvCxnSpPr>
            <a:stCxn id="39" idx="2"/>
            <a:endCxn id="11" idx="0"/>
          </p:cNvCxnSpPr>
          <p:nvPr/>
        </p:nvCxnSpPr>
        <p:spPr>
          <a:xfrm rot="16200000" flipH="1">
            <a:off x="5825962" y="1503415"/>
            <a:ext cx="566588" cy="30585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374C6C5-D0A0-9037-3653-3A8983636E10}"/>
              </a:ext>
            </a:extLst>
          </p:cNvPr>
          <p:cNvSpPr txBox="1"/>
          <p:nvPr/>
        </p:nvSpPr>
        <p:spPr>
          <a:xfrm>
            <a:off x="6409809" y="2756624"/>
            <a:ext cx="1423549" cy="307777"/>
          </a:xfrm>
          <a:prstGeom prst="rect">
            <a:avLst/>
          </a:prstGeom>
          <a:noFill/>
        </p:spPr>
        <p:txBody>
          <a:bodyPr wrap="square">
            <a:spAutoFit/>
          </a:bodyPr>
          <a:lstStyle/>
          <a:p>
            <a:pPr algn="ctr"/>
            <a:r>
              <a:rPr lang="ar-SY" dirty="0"/>
              <a:t>استجابة صحيحة✅</a:t>
            </a:r>
            <a:endParaRPr lang="en-US" dirty="0"/>
          </a:p>
        </p:txBody>
      </p:sp>
      <p:sp>
        <p:nvSpPr>
          <p:cNvPr id="23" name="TextBox 22">
            <a:extLst>
              <a:ext uri="{FF2B5EF4-FFF2-40B4-BE49-F238E27FC236}">
                <a16:creationId xmlns:a16="http://schemas.microsoft.com/office/drawing/2014/main" id="{7A4D9F22-E7CE-2F68-A237-713659F6924F}"/>
              </a:ext>
            </a:extLst>
          </p:cNvPr>
          <p:cNvSpPr txBox="1"/>
          <p:nvPr/>
        </p:nvSpPr>
        <p:spPr>
          <a:xfrm>
            <a:off x="840740" y="2719065"/>
            <a:ext cx="1688669" cy="307777"/>
          </a:xfrm>
          <a:prstGeom prst="rect">
            <a:avLst/>
          </a:prstGeom>
          <a:noFill/>
        </p:spPr>
        <p:txBody>
          <a:bodyPr wrap="square">
            <a:spAutoFit/>
          </a:bodyPr>
          <a:lstStyle/>
          <a:p>
            <a:pPr algn="r" rtl="1"/>
            <a:r>
              <a:rPr lang="en-US" dirty="0"/>
              <a:t>❌</a:t>
            </a:r>
            <a:r>
              <a:rPr lang="ar-SY" dirty="0"/>
              <a:t>خطأ من قبل النموذج</a:t>
            </a:r>
            <a:endParaRPr lang="en-US" dirty="0"/>
          </a:p>
        </p:txBody>
      </p:sp>
    </p:spTree>
    <p:extLst>
      <p:ext uri="{BB962C8B-B14F-4D97-AF65-F5344CB8AC3E}">
        <p14:creationId xmlns:p14="http://schemas.microsoft.com/office/powerpoint/2010/main" val="3291899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228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20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استخراج السيناريوهات</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سلسلة من السيناريوهات</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ملاحظات إضافية حول العملية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7" name="Rectangle 6">
            <a:extLst>
              <a:ext uri="{FF2B5EF4-FFF2-40B4-BE49-F238E27FC236}">
                <a16:creationId xmlns:a16="http://schemas.microsoft.com/office/drawing/2014/main" id="{B61B6F7F-1A53-8737-63F2-B7A0BEADB4E6}"/>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62B87B-8A18-9415-3BF0-56C8467474B6}"/>
              </a:ext>
            </a:extLst>
          </p:cNvPr>
          <p:cNvSpPr txBox="1"/>
          <p:nvPr/>
        </p:nvSpPr>
        <p:spPr>
          <a:xfrm>
            <a:off x="3928862" y="3874596"/>
            <a:ext cx="2045164" cy="461665"/>
          </a:xfrm>
          <a:prstGeom prst="rect">
            <a:avLst/>
          </a:prstGeom>
          <a:noFill/>
        </p:spPr>
        <p:txBody>
          <a:bodyPr wrap="square" rtlCol="0">
            <a:spAutoFit/>
          </a:bodyPr>
          <a:lstStyle/>
          <a:p>
            <a:pPr algn="r" rtl="1"/>
            <a:r>
              <a:rPr lang="ar-SY" sz="2400" b="1" dirty="0"/>
              <a:t>مرسل الأوامر</a:t>
            </a:r>
            <a:endParaRPr lang="en-US" sz="2400" b="1" dirty="0"/>
          </a:p>
        </p:txBody>
      </p:sp>
    </p:spTree>
    <p:extLst>
      <p:ext uri="{BB962C8B-B14F-4D97-AF65-F5344CB8AC3E}">
        <p14:creationId xmlns:p14="http://schemas.microsoft.com/office/powerpoint/2010/main" val="1727456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200329"/>
          </a:xfrm>
          <a:prstGeom prst="rect">
            <a:avLst/>
          </a:prstGeom>
          <a:noFill/>
        </p:spPr>
        <p:txBody>
          <a:bodyPr wrap="square">
            <a:spAutoFit/>
          </a:bodyPr>
          <a:lstStyle/>
          <a:p>
            <a:pPr marR="0" algn="l" rtl="0">
              <a:spcBef>
                <a:spcPts val="0"/>
              </a:spcBef>
              <a:spcAft>
                <a:spcPts val="0"/>
              </a:spcAft>
            </a:pP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 process begins with the user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logging in</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after which they can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choose the items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they wish to purchase. If they decide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cancel</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their order, they can do so at this stage. Otherwise, they will proceed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select their preferred payment method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before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finalizing</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 order.</a:t>
            </a:r>
            <a:endParaRPr lang="en-US" sz="2800" dirty="0">
              <a:effectLst/>
            </a:endParaRPr>
          </a:p>
        </p:txBody>
      </p:sp>
    </p:spTree>
    <p:extLst>
      <p:ext uri="{BB962C8B-B14F-4D97-AF65-F5344CB8AC3E}">
        <p14:creationId xmlns:p14="http://schemas.microsoft.com/office/powerpoint/2010/main" val="2610186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69843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004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بناء بيان </a:t>
            </a:r>
            <a:r>
              <a:rPr lang="en-US" sz="2000" b="0" dirty="0">
                <a:latin typeface="Dubai" panose="020B0503030403030204" pitchFamily="34" charset="-78"/>
                <a:cs typeface="Dubai" panose="020B0503030403030204" pitchFamily="34" charset="-78"/>
              </a:rPr>
              <a:t>(Graph)</a:t>
            </a:r>
            <a:r>
              <a:rPr lang="ar-SY" sz="2000" b="0" dirty="0">
                <a:latin typeface="Dubai" panose="020B0503030403030204" pitchFamily="34" charset="-78"/>
                <a:cs typeface="Dubai" panose="020B0503030403030204" pitchFamily="34" charset="-78"/>
              </a:rPr>
              <a:t> الأنشطة</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A8C6C1DC-EB34-5F2A-5067-D580FAFAA1F6}"/>
              </a:ext>
            </a:extLst>
          </p:cNvPr>
          <p:cNvPicPr>
            <a:picLocks noChangeAspect="1"/>
          </p:cNvPicPr>
          <p:nvPr/>
        </p:nvPicPr>
        <p:blipFill>
          <a:blip r:embed="rId3"/>
          <a:stretch>
            <a:fillRect/>
          </a:stretch>
        </p:blipFill>
        <p:spPr>
          <a:xfrm>
            <a:off x="860339" y="1789329"/>
            <a:ext cx="1099125" cy="1099125"/>
          </a:xfrm>
          <a:prstGeom prst="rect">
            <a:avLst/>
          </a:prstGeom>
        </p:spPr>
      </p:pic>
      <p:sp>
        <p:nvSpPr>
          <p:cNvPr id="4" name="TextBox 3">
            <a:extLst>
              <a:ext uri="{FF2B5EF4-FFF2-40B4-BE49-F238E27FC236}">
                <a16:creationId xmlns:a16="http://schemas.microsoft.com/office/drawing/2014/main" id="{B1D280D3-084C-ACB4-AD4A-862B1358CC39}"/>
              </a:ext>
            </a:extLst>
          </p:cNvPr>
          <p:cNvSpPr txBox="1"/>
          <p:nvPr/>
        </p:nvSpPr>
        <p:spPr>
          <a:xfrm>
            <a:off x="717799" y="282164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سلسلة من السيناريوهات</a:t>
            </a:r>
            <a:endParaRPr lang="en-US" sz="1600" b="1"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915488F4-810C-61C7-3C88-84882C8456EB}"/>
              </a:ext>
            </a:extLst>
          </p:cNvPr>
          <p:cNvSpPr/>
          <p:nvPr/>
        </p:nvSpPr>
        <p:spPr>
          <a:xfrm>
            <a:off x="2505518" y="2540763"/>
            <a:ext cx="1274546"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257E2EB-2AD2-0DA0-30A8-8320CE9D2E31}"/>
              </a:ext>
            </a:extLst>
          </p:cNvPr>
          <p:cNvSpPr txBox="1"/>
          <p:nvPr/>
        </p:nvSpPr>
        <p:spPr>
          <a:xfrm>
            <a:off x="2280932" y="228561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1026" name="Picture 2" descr="Big Data Scientist Outline Icon Simple Stock Vector (Royalty Free ...">
            <a:extLst>
              <a:ext uri="{FF2B5EF4-FFF2-40B4-BE49-F238E27FC236}">
                <a16:creationId xmlns:a16="http://schemas.microsoft.com/office/drawing/2014/main" id="{40F3CF69-3F33-A837-3A63-C9A27A1285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4" t="14438" r="26484" b="35956"/>
          <a:stretch/>
        </p:blipFill>
        <p:spPr bwMode="auto">
          <a:xfrm rot="5400000">
            <a:off x="3990729" y="2057345"/>
            <a:ext cx="1099126" cy="13229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325EB2-4F44-26EF-8E56-313F8657C133}"/>
              </a:ext>
            </a:extLst>
          </p:cNvPr>
          <p:cNvSpPr txBox="1"/>
          <p:nvPr/>
        </p:nvSpPr>
        <p:spPr>
          <a:xfrm>
            <a:off x="3780064" y="3162633"/>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خوارزمية بناء البيان</a:t>
            </a:r>
            <a:endParaRPr lang="en-US" sz="1600" b="1" dirty="0">
              <a:latin typeface="Dubai" panose="020B0503030403030204" pitchFamily="34" charset="-78"/>
              <a:cs typeface="Dubai" panose="020B0503030403030204" pitchFamily="34" charset="-78"/>
            </a:endParaRPr>
          </a:p>
        </p:txBody>
      </p:sp>
      <p:sp>
        <p:nvSpPr>
          <p:cNvPr id="8" name="Arrow: Right 7">
            <a:extLst>
              <a:ext uri="{FF2B5EF4-FFF2-40B4-BE49-F238E27FC236}">
                <a16:creationId xmlns:a16="http://schemas.microsoft.com/office/drawing/2014/main" id="{521F0F94-132F-4818-08AA-CA8EE816E82F}"/>
              </a:ext>
            </a:extLst>
          </p:cNvPr>
          <p:cNvSpPr/>
          <p:nvPr/>
        </p:nvSpPr>
        <p:spPr>
          <a:xfrm>
            <a:off x="5172518" y="2578388"/>
            <a:ext cx="1274546"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0D370A0-10B2-04BD-ACFC-05F82DB1E48C}"/>
              </a:ext>
            </a:extLst>
          </p:cNvPr>
          <p:cNvSpPr txBox="1"/>
          <p:nvPr/>
        </p:nvSpPr>
        <p:spPr>
          <a:xfrm>
            <a:off x="4947932" y="2323238"/>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a:t>
            </a:r>
            <a:endParaRPr lang="en-US" sz="1600" b="1" dirty="0">
              <a:latin typeface="Dubai" panose="020B0503030403030204" pitchFamily="34" charset="-78"/>
              <a:cs typeface="Dubai" panose="020B0503030403030204" pitchFamily="34" charset="-78"/>
            </a:endParaRPr>
          </a:p>
        </p:txBody>
      </p:sp>
      <p:pic>
        <p:nvPicPr>
          <p:cNvPr id="1028" name="Picture 4" descr="adjacent vertex in directed graph">
            <a:extLst>
              <a:ext uri="{FF2B5EF4-FFF2-40B4-BE49-F238E27FC236}">
                <a16:creationId xmlns:a16="http://schemas.microsoft.com/office/drawing/2014/main" id="{525E011C-9C50-A57C-1CD1-8C54C2ABB1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77" t="15032" r="33877" b="33457"/>
          <a:stretch/>
        </p:blipFill>
        <p:spPr bwMode="auto">
          <a:xfrm>
            <a:off x="6827789" y="2085300"/>
            <a:ext cx="1455872" cy="9861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07123F-9374-B889-9CF9-2629581B6F3B}"/>
              </a:ext>
            </a:extLst>
          </p:cNvPr>
          <p:cNvSpPr txBox="1"/>
          <p:nvPr/>
        </p:nvSpPr>
        <p:spPr>
          <a:xfrm>
            <a:off x="6842329" y="307147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22525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بناء البيان</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76528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4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6047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مخطط </a:t>
            </a:r>
            <a:r>
              <a:rPr lang="en-US" sz="3000" dirty="0">
                <a:latin typeface="Dubai" panose="020B0503030403030204" pitchFamily="34" charset="-78"/>
                <a:cs typeface="Dubai" panose="020B0503030403030204" pitchFamily="34" charset="-78"/>
              </a:rPr>
              <a:t>BPMN</a:t>
            </a:r>
            <a:r>
              <a:rPr lang="ar-SY" sz="3000" dirty="0">
                <a:latin typeface="Dubai" panose="020B0503030403030204" pitchFamily="34" charset="-78"/>
                <a:cs typeface="Dubai" panose="020B0503030403030204" pitchFamily="34" charset="-78"/>
              </a:rPr>
              <a:t> الخاص بالعملية</a:t>
            </a:r>
            <a:endParaRPr lang="ar-SY" sz="2000" dirty="0">
              <a:latin typeface="Dubai" panose="020B0503030403030204" pitchFamily="34" charset="-78"/>
              <a:cs typeface="Dubai" panose="020B0503030403030204" pitchFamily="34" charset="-78"/>
            </a:endParaRPr>
          </a:p>
        </p:txBody>
      </p:sp>
      <p:pic>
        <p:nvPicPr>
          <p:cNvPr id="13" name="Picture 2">
            <a:extLst>
              <a:ext uri="{FF2B5EF4-FFF2-40B4-BE49-F238E27FC236}">
                <a16:creationId xmlns:a16="http://schemas.microsoft.com/office/drawing/2014/main" id="{B253FCFE-21DF-8130-D951-E5834F203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93" y="1610831"/>
            <a:ext cx="8827611" cy="28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328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881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95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معالجة البيان</a:t>
            </a:r>
            <a:endParaRPr lang="ar-SY" sz="2000"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a:t>
            </a:r>
            <a:endParaRPr lang="ar-SY" dirty="0">
              <a:latin typeface="Dubai" panose="020B0503030403030204" pitchFamily="34" charset="-78"/>
              <a:cs typeface="Dubai" panose="020B0503030403030204" pitchFamily="34" charset="-78"/>
            </a:endParaRPr>
          </a:p>
        </p:txBody>
      </p:sp>
      <p:pic>
        <p:nvPicPr>
          <p:cNvPr id="7" name="Picture 2" descr="Big Data Scientist Outline Icon Simple Stock Vector (Royalty Free ...">
            <a:extLst>
              <a:ext uri="{FF2B5EF4-FFF2-40B4-BE49-F238E27FC236}">
                <a16:creationId xmlns:a16="http://schemas.microsoft.com/office/drawing/2014/main" id="{5F7A16A7-A74A-4007-485F-55EE03E065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4" t="14438" r="26484" b="35956"/>
          <a:stretch/>
        </p:blipFill>
        <p:spPr bwMode="auto">
          <a:xfrm rot="5400000">
            <a:off x="3362811" y="2029948"/>
            <a:ext cx="1099126" cy="13229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BDB5C0-BCC1-AD93-4931-2BBBE5486C17}"/>
              </a:ext>
            </a:extLst>
          </p:cNvPr>
          <p:cNvSpPr txBox="1"/>
          <p:nvPr/>
        </p:nvSpPr>
        <p:spPr>
          <a:xfrm>
            <a:off x="3152146" y="313523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خوارزمية تعديل البيان</a:t>
            </a:r>
            <a:endParaRPr lang="en-US" sz="1600" b="1" dirty="0">
              <a:latin typeface="Dubai" panose="020B0503030403030204" pitchFamily="34" charset="-78"/>
              <a:cs typeface="Dubai" panose="020B0503030403030204" pitchFamily="34" charset="-78"/>
            </a:endParaRPr>
          </a:p>
        </p:txBody>
      </p:sp>
      <p:sp>
        <p:nvSpPr>
          <p:cNvPr id="9" name="Arrow: Right 8">
            <a:extLst>
              <a:ext uri="{FF2B5EF4-FFF2-40B4-BE49-F238E27FC236}">
                <a16:creationId xmlns:a16="http://schemas.microsoft.com/office/drawing/2014/main" id="{F52DE15F-7959-B126-9F5D-D0AE5DA132FF}"/>
              </a:ext>
            </a:extLst>
          </p:cNvPr>
          <p:cNvSpPr/>
          <p:nvPr/>
        </p:nvSpPr>
        <p:spPr>
          <a:xfrm rot="20355762">
            <a:off x="4629965" y="2287726"/>
            <a:ext cx="1684943"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ECD8CF9-BCDC-6AF9-512E-DA960CE39C07}"/>
              </a:ext>
            </a:extLst>
          </p:cNvPr>
          <p:cNvSpPr/>
          <p:nvPr/>
        </p:nvSpPr>
        <p:spPr>
          <a:xfrm rot="1324911">
            <a:off x="4566374" y="3083102"/>
            <a:ext cx="2194858"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DC66A28-D634-3431-8517-8EFB9CB72028}"/>
              </a:ext>
            </a:extLst>
          </p:cNvPr>
          <p:cNvSpPr/>
          <p:nvPr/>
        </p:nvSpPr>
        <p:spPr>
          <a:xfrm rot="151501">
            <a:off x="4750199" y="2671300"/>
            <a:ext cx="1871859"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470C685-AFF4-DA9D-248A-C4DACE0D67C9}"/>
              </a:ext>
            </a:extLst>
          </p:cNvPr>
          <p:cNvSpPr txBox="1"/>
          <p:nvPr/>
        </p:nvSpPr>
        <p:spPr>
          <a:xfrm rot="20247667">
            <a:off x="4467931" y="2088028"/>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sp>
        <p:nvSpPr>
          <p:cNvPr id="18" name="TextBox 17">
            <a:extLst>
              <a:ext uri="{FF2B5EF4-FFF2-40B4-BE49-F238E27FC236}">
                <a16:creationId xmlns:a16="http://schemas.microsoft.com/office/drawing/2014/main" id="{A79CE0EE-98B3-0AFB-EBF7-F729648A5058}"/>
              </a:ext>
            </a:extLst>
          </p:cNvPr>
          <p:cNvSpPr txBox="1"/>
          <p:nvPr/>
        </p:nvSpPr>
        <p:spPr>
          <a:xfrm>
            <a:off x="4865259" y="238780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sp>
        <p:nvSpPr>
          <p:cNvPr id="20" name="TextBox 19">
            <a:extLst>
              <a:ext uri="{FF2B5EF4-FFF2-40B4-BE49-F238E27FC236}">
                <a16:creationId xmlns:a16="http://schemas.microsoft.com/office/drawing/2014/main" id="{9C8864B3-1397-3F49-60E8-0F98A88F2BE2}"/>
              </a:ext>
            </a:extLst>
          </p:cNvPr>
          <p:cNvSpPr txBox="1"/>
          <p:nvPr/>
        </p:nvSpPr>
        <p:spPr>
          <a:xfrm rot="1191326">
            <a:off x="4811659" y="2799471"/>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pic>
        <p:nvPicPr>
          <p:cNvPr id="21" name="Picture 4" descr="adjacent vertex in directed graph">
            <a:extLst>
              <a:ext uri="{FF2B5EF4-FFF2-40B4-BE49-F238E27FC236}">
                <a16:creationId xmlns:a16="http://schemas.microsoft.com/office/drawing/2014/main" id="{22CA6C53-EE59-ECBF-EC95-B60F553D6F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77" t="15032" r="33877" b="33457"/>
          <a:stretch/>
        </p:blipFill>
        <p:spPr bwMode="auto">
          <a:xfrm>
            <a:off x="6434776" y="934973"/>
            <a:ext cx="1455872" cy="98617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66EB409-C542-B785-DC97-B3B84AA1D8A3}"/>
              </a:ext>
            </a:extLst>
          </p:cNvPr>
          <p:cNvSpPr txBox="1"/>
          <p:nvPr/>
        </p:nvSpPr>
        <p:spPr>
          <a:xfrm>
            <a:off x="6036253" y="1908145"/>
            <a:ext cx="2155900"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 المعدل</a:t>
            </a:r>
            <a:endParaRPr lang="en-US" sz="1600" b="1" dirty="0">
              <a:latin typeface="Dubai" panose="020B0503030403030204" pitchFamily="34" charset="-78"/>
              <a:cs typeface="Dubai" panose="020B0503030403030204" pitchFamily="34" charset="-78"/>
            </a:endParaRPr>
          </a:p>
        </p:txBody>
      </p:sp>
      <p:pic>
        <p:nvPicPr>
          <p:cNvPr id="23" name="Picture 22">
            <a:extLst>
              <a:ext uri="{FF2B5EF4-FFF2-40B4-BE49-F238E27FC236}">
                <a16:creationId xmlns:a16="http://schemas.microsoft.com/office/drawing/2014/main" id="{1129610D-893C-32CA-DE83-376F694A21DA}"/>
              </a:ext>
            </a:extLst>
          </p:cNvPr>
          <p:cNvPicPr>
            <a:picLocks noChangeAspect="1"/>
          </p:cNvPicPr>
          <p:nvPr/>
        </p:nvPicPr>
        <p:blipFill>
          <a:blip r:embed="rId3"/>
          <a:stretch>
            <a:fillRect/>
          </a:stretch>
        </p:blipFill>
        <p:spPr>
          <a:xfrm>
            <a:off x="6618798" y="2176620"/>
            <a:ext cx="819103" cy="819103"/>
          </a:xfrm>
          <a:prstGeom prst="rect">
            <a:avLst/>
          </a:prstGeom>
        </p:spPr>
      </p:pic>
      <p:sp>
        <p:nvSpPr>
          <p:cNvPr id="25" name="TextBox 24">
            <a:extLst>
              <a:ext uri="{FF2B5EF4-FFF2-40B4-BE49-F238E27FC236}">
                <a16:creationId xmlns:a16="http://schemas.microsoft.com/office/drawing/2014/main" id="{07E9676E-6506-5339-9F73-D6D99F09910D}"/>
              </a:ext>
            </a:extLst>
          </p:cNvPr>
          <p:cNvSpPr txBox="1"/>
          <p:nvPr/>
        </p:nvSpPr>
        <p:spPr>
          <a:xfrm>
            <a:off x="5886917" y="2912739"/>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pic>
        <p:nvPicPr>
          <p:cNvPr id="26" name="Picture 25">
            <a:extLst>
              <a:ext uri="{FF2B5EF4-FFF2-40B4-BE49-F238E27FC236}">
                <a16:creationId xmlns:a16="http://schemas.microsoft.com/office/drawing/2014/main" id="{66FBE3B3-A919-3B17-2E94-2AD5F01BA62C}"/>
              </a:ext>
            </a:extLst>
          </p:cNvPr>
          <p:cNvPicPr>
            <a:picLocks noChangeAspect="1"/>
          </p:cNvPicPr>
          <p:nvPr/>
        </p:nvPicPr>
        <p:blipFill>
          <a:blip r:embed="rId3"/>
          <a:stretch>
            <a:fillRect/>
          </a:stretch>
        </p:blipFill>
        <p:spPr>
          <a:xfrm>
            <a:off x="6665100" y="3263968"/>
            <a:ext cx="819103" cy="819103"/>
          </a:xfrm>
          <a:prstGeom prst="rect">
            <a:avLst/>
          </a:prstGeom>
        </p:spPr>
      </p:pic>
      <p:sp>
        <p:nvSpPr>
          <p:cNvPr id="28" name="TextBox 27">
            <a:extLst>
              <a:ext uri="{FF2B5EF4-FFF2-40B4-BE49-F238E27FC236}">
                <a16:creationId xmlns:a16="http://schemas.microsoft.com/office/drawing/2014/main" id="{BB96685F-0ED4-56F4-04DB-10245C9153D1}"/>
              </a:ext>
            </a:extLst>
          </p:cNvPr>
          <p:cNvSpPr txBox="1"/>
          <p:nvPr/>
        </p:nvSpPr>
        <p:spPr>
          <a:xfrm>
            <a:off x="5933219" y="4000087"/>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البوابات</a:t>
            </a:r>
            <a:endParaRPr lang="ar-SY"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86417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معالجة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7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356802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5892BF41-C234-8065-A9FD-7FC1677E6BD3}"/>
              </a:ext>
            </a:extLst>
          </p:cNvPr>
          <p:cNvSpPr txBox="1"/>
          <p:nvPr/>
        </p:nvSpPr>
        <p:spPr>
          <a:xfrm>
            <a:off x="5846173" y="1879252"/>
            <a:ext cx="2400300" cy="1384995"/>
          </a:xfrm>
          <a:prstGeom prst="rect">
            <a:avLst/>
          </a:prstGeom>
          <a:noFill/>
        </p:spPr>
        <p:txBody>
          <a:bodyPr wrap="square">
            <a:spAutoFit/>
          </a:bodyPr>
          <a:lstStyle/>
          <a:p>
            <a:pPr algn="l"/>
            <a:r>
              <a:rPr lang="en-US" b="1" dirty="0"/>
              <a:t>Activities List:</a:t>
            </a:r>
          </a:p>
          <a:p>
            <a:pPr algn="l"/>
            <a:r>
              <a:rPr lang="en-US" dirty="0"/>
              <a:t>   1 - Login </a:t>
            </a:r>
          </a:p>
          <a:p>
            <a:pPr algn="l"/>
            <a:r>
              <a:rPr lang="en-US" dirty="0"/>
              <a:t>   2 - Select Items</a:t>
            </a:r>
          </a:p>
          <a:p>
            <a:pPr algn="l"/>
            <a:r>
              <a:rPr lang="en-US" dirty="0"/>
              <a:t>   3 - Cancel</a:t>
            </a:r>
          </a:p>
          <a:p>
            <a:pPr algn="l"/>
            <a:r>
              <a:rPr lang="en-US" dirty="0"/>
              <a:t>   4 - Set Payment Method </a:t>
            </a:r>
          </a:p>
          <a:p>
            <a:pPr algn="l"/>
            <a:r>
              <a:rPr lang="en-US" dirty="0"/>
              <a:t>   5 - End Order</a:t>
            </a:r>
          </a:p>
        </p:txBody>
      </p:sp>
      <p:sp>
        <p:nvSpPr>
          <p:cNvPr id="10" name="TextBox 9">
            <a:extLst>
              <a:ext uri="{FF2B5EF4-FFF2-40B4-BE49-F238E27FC236}">
                <a16:creationId xmlns:a16="http://schemas.microsoft.com/office/drawing/2014/main" id="{6E0CA24C-7F3E-A0D8-ADC5-4BD1F10822D5}"/>
              </a:ext>
            </a:extLst>
          </p:cNvPr>
          <p:cNvSpPr txBox="1"/>
          <p:nvPr/>
        </p:nvSpPr>
        <p:spPr>
          <a:xfrm>
            <a:off x="1011828" y="1771530"/>
            <a:ext cx="4572000" cy="1600438"/>
          </a:xfrm>
          <a:prstGeom prst="rect">
            <a:avLst/>
          </a:prstGeom>
          <a:noFill/>
        </p:spPr>
        <p:txBody>
          <a:bodyPr wrap="square">
            <a:spAutoFit/>
          </a:bodyPr>
          <a:lstStyle/>
          <a:p>
            <a:r>
              <a:rPr lang="en-US" b="1" dirty="0"/>
              <a:t>Gateways List:</a:t>
            </a:r>
          </a:p>
          <a:p>
            <a:r>
              <a:rPr lang="en-US" dirty="0"/>
              <a:t>   1 - Gateway 1 </a:t>
            </a:r>
          </a:p>
          <a:p>
            <a:r>
              <a:rPr lang="en-US" dirty="0"/>
              <a:t>       1.1 – Inputs:</a:t>
            </a:r>
          </a:p>
          <a:p>
            <a:r>
              <a:rPr lang="en-US" dirty="0"/>
              <a:t>           * Select Items</a:t>
            </a:r>
          </a:p>
          <a:p>
            <a:r>
              <a:rPr lang="en-US" dirty="0"/>
              <a:t>       1.2 – Outputs:</a:t>
            </a:r>
          </a:p>
          <a:p>
            <a:r>
              <a:rPr lang="en-US" dirty="0"/>
              <a:t>           * Set Payment Method</a:t>
            </a:r>
          </a:p>
          <a:p>
            <a:r>
              <a:rPr lang="en-US" dirty="0"/>
              <a:t>           * Cancel</a:t>
            </a:r>
          </a:p>
        </p:txBody>
      </p:sp>
    </p:spTree>
    <p:extLst>
      <p:ext uri="{BB962C8B-B14F-4D97-AF65-F5344CB8AC3E}">
        <p14:creationId xmlns:p14="http://schemas.microsoft.com/office/powerpoint/2010/main" val="4203382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756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استخراج الفاعلين</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الفاعلين</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7" name="Rectangle 6">
            <a:extLst>
              <a:ext uri="{FF2B5EF4-FFF2-40B4-BE49-F238E27FC236}">
                <a16:creationId xmlns:a16="http://schemas.microsoft.com/office/drawing/2014/main" id="{870DF4B4-D80A-1B3E-0E79-9D2B351508FF}"/>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4180975-4F45-7A3C-40B9-EDDAF5220CC4}"/>
              </a:ext>
            </a:extLst>
          </p:cNvPr>
          <p:cNvPicPr>
            <a:picLocks noChangeAspect="1"/>
          </p:cNvPicPr>
          <p:nvPr/>
        </p:nvPicPr>
        <p:blipFill>
          <a:blip r:embed="rId6"/>
          <a:stretch>
            <a:fillRect/>
          </a:stretch>
        </p:blipFill>
        <p:spPr>
          <a:xfrm>
            <a:off x="3993133" y="3922566"/>
            <a:ext cx="2143125" cy="638175"/>
          </a:xfrm>
          <a:prstGeom prst="rect">
            <a:avLst/>
          </a:prstGeom>
        </p:spPr>
      </p:pic>
    </p:spTree>
    <p:extLst>
      <p:ext uri="{BB962C8B-B14F-4D97-AF65-F5344CB8AC3E}">
        <p14:creationId xmlns:p14="http://schemas.microsoft.com/office/powerpoint/2010/main" val="1483033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الفاعلين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3793187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الفاعلين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637567"/>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923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معيار </a:t>
            </a:r>
            <a:r>
              <a:rPr lang="en-US" sz="3500" dirty="0">
                <a:solidFill>
                  <a:schemeClr val="accent1"/>
                </a:solidFill>
                <a:latin typeface="Dubai" panose="020B0503030403030204" pitchFamily="34" charset="-78"/>
                <a:cs typeface="Dubai" panose="020B0503030403030204" pitchFamily="34" charset="-78"/>
              </a:rPr>
              <a:t>BPMN</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16" name="Picture 15">
            <a:extLst>
              <a:ext uri="{FF2B5EF4-FFF2-40B4-BE49-F238E27FC236}">
                <a16:creationId xmlns:a16="http://schemas.microsoft.com/office/drawing/2014/main" id="{B45B8746-D0C4-2D33-F52C-06D5911E90F7}"/>
              </a:ext>
            </a:extLst>
          </p:cNvPr>
          <p:cNvPicPr>
            <a:picLocks noChangeAspect="1"/>
          </p:cNvPicPr>
          <p:nvPr/>
        </p:nvPicPr>
        <p:blipFill>
          <a:blip r:embed="rId3"/>
          <a:stretch>
            <a:fillRect/>
          </a:stretch>
        </p:blipFill>
        <p:spPr>
          <a:xfrm>
            <a:off x="6851923" y="1219462"/>
            <a:ext cx="1574177" cy="1574177"/>
          </a:xfrm>
          <a:prstGeom prst="rect">
            <a:avLst/>
          </a:prstGeom>
        </p:spPr>
      </p:pic>
      <p:pic>
        <p:nvPicPr>
          <p:cNvPr id="19" name="Picture 18">
            <a:extLst>
              <a:ext uri="{FF2B5EF4-FFF2-40B4-BE49-F238E27FC236}">
                <a16:creationId xmlns:a16="http://schemas.microsoft.com/office/drawing/2014/main" id="{CCDEB27A-F029-0ADB-BA10-47468FF6BDE3}"/>
              </a:ext>
            </a:extLst>
          </p:cNvPr>
          <p:cNvPicPr>
            <a:picLocks noChangeAspect="1"/>
          </p:cNvPicPr>
          <p:nvPr/>
        </p:nvPicPr>
        <p:blipFill>
          <a:blip r:embed="rId4"/>
          <a:stretch>
            <a:fillRect/>
          </a:stretch>
        </p:blipFill>
        <p:spPr>
          <a:xfrm>
            <a:off x="1090655" y="1974129"/>
            <a:ext cx="1559027" cy="1559027"/>
          </a:xfrm>
          <a:prstGeom prst="rect">
            <a:avLst/>
          </a:prstGeom>
        </p:spPr>
      </p:pic>
      <p:pic>
        <p:nvPicPr>
          <p:cNvPr id="21" name="Picture 20">
            <a:extLst>
              <a:ext uri="{FF2B5EF4-FFF2-40B4-BE49-F238E27FC236}">
                <a16:creationId xmlns:a16="http://schemas.microsoft.com/office/drawing/2014/main" id="{018C459D-577F-00EE-988E-5B6B3C051F99}"/>
              </a:ext>
            </a:extLst>
          </p:cNvPr>
          <p:cNvPicPr>
            <a:picLocks noChangeAspect="1"/>
          </p:cNvPicPr>
          <p:nvPr/>
        </p:nvPicPr>
        <p:blipFill>
          <a:blip r:embed="rId5"/>
          <a:stretch>
            <a:fillRect/>
          </a:stretch>
        </p:blipFill>
        <p:spPr>
          <a:xfrm>
            <a:off x="2700735" y="2515169"/>
            <a:ext cx="1951788" cy="1951788"/>
          </a:xfrm>
          <a:prstGeom prst="rect">
            <a:avLst/>
          </a:prstGeom>
        </p:spPr>
      </p:pic>
      <p:pic>
        <p:nvPicPr>
          <p:cNvPr id="23" name="Picture 22">
            <a:extLst>
              <a:ext uri="{FF2B5EF4-FFF2-40B4-BE49-F238E27FC236}">
                <a16:creationId xmlns:a16="http://schemas.microsoft.com/office/drawing/2014/main" id="{CBE52214-E624-9DD4-B6ED-FDFC87CC2219}"/>
              </a:ext>
            </a:extLst>
          </p:cNvPr>
          <p:cNvPicPr>
            <a:picLocks noChangeAspect="1"/>
          </p:cNvPicPr>
          <p:nvPr/>
        </p:nvPicPr>
        <p:blipFill>
          <a:blip r:embed="rId6"/>
          <a:stretch>
            <a:fillRect/>
          </a:stretch>
        </p:blipFill>
        <p:spPr>
          <a:xfrm>
            <a:off x="3865638" y="2474155"/>
            <a:ext cx="1951788" cy="1951788"/>
          </a:xfrm>
          <a:prstGeom prst="rect">
            <a:avLst/>
          </a:prstGeom>
        </p:spPr>
      </p:pic>
      <p:pic>
        <p:nvPicPr>
          <p:cNvPr id="25" name="Picture 24">
            <a:extLst>
              <a:ext uri="{FF2B5EF4-FFF2-40B4-BE49-F238E27FC236}">
                <a16:creationId xmlns:a16="http://schemas.microsoft.com/office/drawing/2014/main" id="{DDB6A215-2F96-D4CA-BE16-21AAE1FB302A}"/>
              </a:ext>
            </a:extLst>
          </p:cNvPr>
          <p:cNvPicPr>
            <a:picLocks noChangeAspect="1"/>
          </p:cNvPicPr>
          <p:nvPr/>
        </p:nvPicPr>
        <p:blipFill>
          <a:blip r:embed="rId7"/>
          <a:stretch>
            <a:fillRect/>
          </a:stretch>
        </p:blipFill>
        <p:spPr>
          <a:xfrm>
            <a:off x="3319592" y="3095316"/>
            <a:ext cx="1942183" cy="1942183"/>
          </a:xfrm>
          <a:prstGeom prst="rect">
            <a:avLst/>
          </a:prstGeom>
        </p:spPr>
      </p:pic>
      <p:pic>
        <p:nvPicPr>
          <p:cNvPr id="27" name="Picture 26">
            <a:extLst>
              <a:ext uri="{FF2B5EF4-FFF2-40B4-BE49-F238E27FC236}">
                <a16:creationId xmlns:a16="http://schemas.microsoft.com/office/drawing/2014/main" id="{1890B7EA-79E0-9E2C-4714-246DC1A9A9AD}"/>
              </a:ext>
            </a:extLst>
          </p:cNvPr>
          <p:cNvPicPr>
            <a:picLocks noChangeAspect="1"/>
          </p:cNvPicPr>
          <p:nvPr/>
        </p:nvPicPr>
        <p:blipFill>
          <a:blip r:embed="rId8"/>
          <a:stretch>
            <a:fillRect/>
          </a:stretch>
        </p:blipFill>
        <p:spPr>
          <a:xfrm>
            <a:off x="100371" y="1981662"/>
            <a:ext cx="1559027" cy="1559027"/>
          </a:xfrm>
          <a:prstGeom prst="rect">
            <a:avLst/>
          </a:prstGeom>
        </p:spPr>
      </p:pic>
      <p:pic>
        <p:nvPicPr>
          <p:cNvPr id="29" name="Picture 28">
            <a:extLst>
              <a:ext uri="{FF2B5EF4-FFF2-40B4-BE49-F238E27FC236}">
                <a16:creationId xmlns:a16="http://schemas.microsoft.com/office/drawing/2014/main" id="{A84EE969-82F0-DFEC-EDA8-34352D395C98}"/>
              </a:ext>
            </a:extLst>
          </p:cNvPr>
          <p:cNvPicPr>
            <a:picLocks noChangeAspect="1"/>
          </p:cNvPicPr>
          <p:nvPr/>
        </p:nvPicPr>
        <p:blipFill>
          <a:blip r:embed="rId9"/>
          <a:stretch>
            <a:fillRect/>
          </a:stretch>
        </p:blipFill>
        <p:spPr>
          <a:xfrm>
            <a:off x="7344625" y="489861"/>
            <a:ext cx="1600368" cy="1600368"/>
          </a:xfrm>
          <a:prstGeom prst="rect">
            <a:avLst/>
          </a:prstGeom>
        </p:spPr>
      </p:pic>
      <p:pic>
        <p:nvPicPr>
          <p:cNvPr id="31" name="Picture 30">
            <a:extLst>
              <a:ext uri="{FF2B5EF4-FFF2-40B4-BE49-F238E27FC236}">
                <a16:creationId xmlns:a16="http://schemas.microsoft.com/office/drawing/2014/main" id="{E2B152A8-9837-6AF1-8704-468A7D45D5EE}"/>
              </a:ext>
            </a:extLst>
          </p:cNvPr>
          <p:cNvPicPr>
            <a:picLocks noChangeAspect="1"/>
          </p:cNvPicPr>
          <p:nvPr/>
        </p:nvPicPr>
        <p:blipFill>
          <a:blip r:embed="rId10"/>
          <a:stretch>
            <a:fillRect/>
          </a:stretch>
        </p:blipFill>
        <p:spPr>
          <a:xfrm>
            <a:off x="571762" y="1219462"/>
            <a:ext cx="1559027" cy="1559027"/>
          </a:xfrm>
          <a:prstGeom prst="rect">
            <a:avLst/>
          </a:prstGeom>
        </p:spPr>
      </p:pic>
      <p:pic>
        <p:nvPicPr>
          <p:cNvPr id="33" name="Picture 32">
            <a:extLst>
              <a:ext uri="{FF2B5EF4-FFF2-40B4-BE49-F238E27FC236}">
                <a16:creationId xmlns:a16="http://schemas.microsoft.com/office/drawing/2014/main" id="{24BB236E-2BC1-BBBE-0AB1-6F6E1349A15F}"/>
              </a:ext>
            </a:extLst>
          </p:cNvPr>
          <p:cNvPicPr>
            <a:picLocks noChangeAspect="1"/>
          </p:cNvPicPr>
          <p:nvPr/>
        </p:nvPicPr>
        <p:blipFill>
          <a:blip r:embed="rId11"/>
          <a:stretch>
            <a:fillRect/>
          </a:stretch>
        </p:blipFill>
        <p:spPr>
          <a:xfrm>
            <a:off x="6137785" y="591711"/>
            <a:ext cx="1600367" cy="1600367"/>
          </a:xfrm>
          <a:prstGeom prst="rect">
            <a:avLst/>
          </a:prstGeom>
        </p:spPr>
      </p:pic>
      <p:pic>
        <p:nvPicPr>
          <p:cNvPr id="35" name="Picture 34">
            <a:extLst>
              <a:ext uri="{FF2B5EF4-FFF2-40B4-BE49-F238E27FC236}">
                <a16:creationId xmlns:a16="http://schemas.microsoft.com/office/drawing/2014/main" id="{F18D21AD-0DFE-CB44-DC09-7FCE3CB546BF}"/>
              </a:ext>
            </a:extLst>
          </p:cNvPr>
          <p:cNvPicPr>
            <a:picLocks noChangeAspect="1"/>
          </p:cNvPicPr>
          <p:nvPr/>
        </p:nvPicPr>
        <p:blipFill rotWithShape="1">
          <a:blip r:embed="rId12"/>
          <a:srcRect l="27213" t="33976" r="27108" b="33224"/>
          <a:stretch/>
        </p:blipFill>
        <p:spPr>
          <a:xfrm>
            <a:off x="3372122" y="1251894"/>
            <a:ext cx="1759232" cy="1263275"/>
          </a:xfrm>
          <a:prstGeom prst="rect">
            <a:avLst/>
          </a:prstGeom>
        </p:spPr>
      </p:pic>
      <p:sp>
        <p:nvSpPr>
          <p:cNvPr id="37" name="TextBox 36">
            <a:extLst>
              <a:ext uri="{FF2B5EF4-FFF2-40B4-BE49-F238E27FC236}">
                <a16:creationId xmlns:a16="http://schemas.microsoft.com/office/drawing/2014/main" id="{4B4F16BF-4F9A-C364-6727-5E015A9EA52F}"/>
              </a:ext>
            </a:extLst>
          </p:cNvPr>
          <p:cNvSpPr txBox="1"/>
          <p:nvPr/>
        </p:nvSpPr>
        <p:spPr>
          <a:xfrm>
            <a:off x="444889" y="3265276"/>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الأحداث</a:t>
            </a:r>
            <a:endParaRPr lang="en-US" sz="1600" dirty="0">
              <a:latin typeface="Dubai" panose="020B0503030403030204" pitchFamily="34" charset="-78"/>
              <a:cs typeface="Dubai" panose="020B0503030403030204" pitchFamily="34" charset="-78"/>
            </a:endParaRPr>
          </a:p>
        </p:txBody>
      </p:sp>
      <p:sp>
        <p:nvSpPr>
          <p:cNvPr id="38" name="TextBox 37">
            <a:extLst>
              <a:ext uri="{FF2B5EF4-FFF2-40B4-BE49-F238E27FC236}">
                <a16:creationId xmlns:a16="http://schemas.microsoft.com/office/drawing/2014/main" id="{E1B92A4A-061A-351A-60D7-5D1D5FDA931C}"/>
              </a:ext>
            </a:extLst>
          </p:cNvPr>
          <p:cNvSpPr txBox="1"/>
          <p:nvPr/>
        </p:nvSpPr>
        <p:spPr>
          <a:xfrm>
            <a:off x="3432279" y="4507971"/>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نقاط القرار (البوابات)</a:t>
            </a:r>
            <a:endParaRPr lang="en-US" sz="1600" dirty="0">
              <a:latin typeface="Dubai" panose="020B0503030403030204" pitchFamily="34" charset="-78"/>
              <a:cs typeface="Dubai" panose="020B0503030403030204" pitchFamily="34" charset="-78"/>
            </a:endParaRPr>
          </a:p>
        </p:txBody>
      </p:sp>
      <p:sp>
        <p:nvSpPr>
          <p:cNvPr id="39" name="TextBox 38">
            <a:extLst>
              <a:ext uri="{FF2B5EF4-FFF2-40B4-BE49-F238E27FC236}">
                <a16:creationId xmlns:a16="http://schemas.microsoft.com/office/drawing/2014/main" id="{6042FA31-67D5-5C50-1144-C0F73EB5771D}"/>
              </a:ext>
            </a:extLst>
          </p:cNvPr>
          <p:cNvSpPr txBox="1"/>
          <p:nvPr/>
        </p:nvSpPr>
        <p:spPr>
          <a:xfrm>
            <a:off x="3340594" y="2466688"/>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الفاعلين</a:t>
            </a:r>
            <a:endParaRPr lang="en-US" sz="1600" dirty="0">
              <a:latin typeface="Dubai" panose="020B0503030403030204" pitchFamily="34" charset="-78"/>
              <a:cs typeface="Dubai" panose="020B0503030403030204" pitchFamily="34" charset="-78"/>
            </a:endParaRPr>
          </a:p>
        </p:txBody>
      </p:sp>
      <p:sp>
        <p:nvSpPr>
          <p:cNvPr id="40" name="TextBox 39">
            <a:extLst>
              <a:ext uri="{FF2B5EF4-FFF2-40B4-BE49-F238E27FC236}">
                <a16:creationId xmlns:a16="http://schemas.microsoft.com/office/drawing/2014/main" id="{A8BC51B3-3426-017D-6F2D-4E2CC908E97B}"/>
              </a:ext>
            </a:extLst>
          </p:cNvPr>
          <p:cNvSpPr txBox="1"/>
          <p:nvPr/>
        </p:nvSpPr>
        <p:spPr>
          <a:xfrm>
            <a:off x="6872374" y="2455085"/>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المهام</a:t>
            </a:r>
            <a:endParaRPr lang="en-US" sz="16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8BD309F0-DCFB-CAC6-F095-7CFA2A93C20E}"/>
              </a:ext>
            </a:extLst>
          </p:cNvPr>
          <p:cNvSpPr txBox="1"/>
          <p:nvPr/>
        </p:nvSpPr>
        <p:spPr>
          <a:xfrm>
            <a:off x="6385419" y="4487474"/>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التدفقات</a:t>
            </a:r>
            <a:endParaRPr lang="en-US" sz="1600" dirty="0">
              <a:latin typeface="Dubai" panose="020B0503030403030204" pitchFamily="34" charset="-78"/>
              <a:cs typeface="Dubai" panose="020B0503030403030204" pitchFamily="34" charset="-78"/>
            </a:endParaRPr>
          </a:p>
        </p:txBody>
      </p:sp>
      <p:pic>
        <p:nvPicPr>
          <p:cNvPr id="4" name="Picture 3">
            <a:extLst>
              <a:ext uri="{FF2B5EF4-FFF2-40B4-BE49-F238E27FC236}">
                <a16:creationId xmlns:a16="http://schemas.microsoft.com/office/drawing/2014/main" id="{63BA71C9-DACE-6F2C-1D95-24BBB0F4F35C}"/>
              </a:ext>
            </a:extLst>
          </p:cNvPr>
          <p:cNvPicPr>
            <a:picLocks noChangeAspect="1"/>
          </p:cNvPicPr>
          <p:nvPr/>
        </p:nvPicPr>
        <p:blipFill>
          <a:blip r:embed="rId9"/>
          <a:stretch>
            <a:fillRect/>
          </a:stretch>
        </p:blipFill>
        <p:spPr>
          <a:xfrm>
            <a:off x="5709880" y="3225660"/>
            <a:ext cx="1600368" cy="1600368"/>
          </a:xfrm>
          <a:prstGeom prst="rect">
            <a:avLst/>
          </a:prstGeom>
        </p:spPr>
      </p:pic>
      <p:pic>
        <p:nvPicPr>
          <p:cNvPr id="5" name="Picture 4">
            <a:extLst>
              <a:ext uri="{FF2B5EF4-FFF2-40B4-BE49-F238E27FC236}">
                <a16:creationId xmlns:a16="http://schemas.microsoft.com/office/drawing/2014/main" id="{14F4AC85-65C7-746D-7CCE-6D3DCCED1773}"/>
              </a:ext>
            </a:extLst>
          </p:cNvPr>
          <p:cNvPicPr>
            <a:picLocks noChangeAspect="1"/>
          </p:cNvPicPr>
          <p:nvPr/>
        </p:nvPicPr>
        <p:blipFill>
          <a:blip r:embed="rId7"/>
          <a:stretch>
            <a:fillRect/>
          </a:stretch>
        </p:blipFill>
        <p:spPr>
          <a:xfrm>
            <a:off x="7256212" y="3069760"/>
            <a:ext cx="1942183" cy="1942183"/>
          </a:xfrm>
          <a:prstGeom prst="rect">
            <a:avLst/>
          </a:prstGeom>
        </p:spPr>
      </p:pic>
      <p:cxnSp>
        <p:nvCxnSpPr>
          <p:cNvPr id="7" name="Straight Arrow Connector 6">
            <a:extLst>
              <a:ext uri="{FF2B5EF4-FFF2-40B4-BE49-F238E27FC236}">
                <a16:creationId xmlns:a16="http://schemas.microsoft.com/office/drawing/2014/main" id="{7D9AE232-78A2-97A6-B3C1-B8C29137306E}"/>
              </a:ext>
            </a:extLst>
          </p:cNvPr>
          <p:cNvCxnSpPr/>
          <p:nvPr/>
        </p:nvCxnSpPr>
        <p:spPr>
          <a:xfrm>
            <a:off x="6885826" y="4024990"/>
            <a:ext cx="858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74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142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تحديد أنماط البوابات</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830997"/>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أنماط البوابات مع شروط الانتقال</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البوابات</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8" name="Picture 7">
            <a:extLst>
              <a:ext uri="{FF2B5EF4-FFF2-40B4-BE49-F238E27FC236}">
                <a16:creationId xmlns:a16="http://schemas.microsoft.com/office/drawing/2014/main" id="{9E4BCA9B-3BFF-76A9-CEBE-B5F56B8F7912}"/>
              </a:ext>
            </a:extLst>
          </p:cNvPr>
          <p:cNvPicPr>
            <a:picLocks noChangeAspect="1"/>
          </p:cNvPicPr>
          <p:nvPr/>
        </p:nvPicPr>
        <p:blipFill>
          <a:blip r:embed="rId6"/>
          <a:stretch>
            <a:fillRect/>
          </a:stretch>
        </p:blipFill>
        <p:spPr>
          <a:xfrm>
            <a:off x="3946803" y="3827094"/>
            <a:ext cx="2143125" cy="638175"/>
          </a:xfrm>
          <a:prstGeom prst="rect">
            <a:avLst/>
          </a:prstGeom>
        </p:spPr>
      </p:pic>
      <p:sp>
        <p:nvSpPr>
          <p:cNvPr id="15" name="Rectangle 14">
            <a:extLst>
              <a:ext uri="{FF2B5EF4-FFF2-40B4-BE49-F238E27FC236}">
                <a16:creationId xmlns:a16="http://schemas.microsoft.com/office/drawing/2014/main" id="{1E625651-AD22-FA5E-5251-665584A463FD}"/>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9208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396093"/>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882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A6FE1829-2FEA-7C64-045A-F76D8C97D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2230"/>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21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476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تحديد أنماط الأنشطة</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أنماط الأنشطة</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7" name="Rectangle 6">
            <a:extLst>
              <a:ext uri="{FF2B5EF4-FFF2-40B4-BE49-F238E27FC236}">
                <a16:creationId xmlns:a16="http://schemas.microsoft.com/office/drawing/2014/main" id="{A1326B8B-9858-9125-CD2A-E46D1CD32D85}"/>
              </a:ext>
            </a:extLst>
          </p:cNvPr>
          <p:cNvSpPr/>
          <p:nvPr/>
        </p:nvSpPr>
        <p:spPr>
          <a:xfrm>
            <a:off x="2963467" y="1330779"/>
            <a:ext cx="4445242" cy="2576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F893F3-9451-5A13-1E2C-5B5E4C670849}"/>
              </a:ext>
            </a:extLst>
          </p:cNvPr>
          <p:cNvPicPr>
            <a:picLocks noChangeAspect="1"/>
          </p:cNvPicPr>
          <p:nvPr/>
        </p:nvPicPr>
        <p:blipFill>
          <a:blip r:embed="rId6"/>
          <a:stretch>
            <a:fillRect/>
          </a:stretch>
        </p:blipFill>
        <p:spPr>
          <a:xfrm>
            <a:off x="4144589" y="3934456"/>
            <a:ext cx="2143125" cy="638175"/>
          </a:xfrm>
          <a:prstGeom prst="rect">
            <a:avLst/>
          </a:prstGeom>
        </p:spPr>
      </p:pic>
    </p:spTree>
    <p:extLst>
      <p:ext uri="{BB962C8B-B14F-4D97-AF65-F5344CB8AC3E}">
        <p14:creationId xmlns:p14="http://schemas.microsoft.com/office/powerpoint/2010/main" val="37991325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D17F3DA4-BB40-05DC-422F-B4AFCC3D1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8" y="1453244"/>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579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4D57CB8C-C34C-0FF4-AF75-45AE1A8E7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4064"/>
            <a:ext cx="9109802" cy="292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608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515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200329"/>
          </a:xfrm>
          <a:prstGeom prst="rect">
            <a:avLst/>
          </a:prstGeom>
          <a:noFill/>
        </p:spPr>
        <p:txBody>
          <a:bodyPr wrap="square">
            <a:spAutoFit/>
          </a:bodyPr>
          <a:lstStyle/>
          <a:p>
            <a:pPr marR="0" algn="l" rtl="0">
              <a:spcBef>
                <a:spcPts val="0"/>
              </a:spcBef>
              <a:spcAft>
                <a:spcPts val="0"/>
              </a:spcAft>
            </a:pP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 process begins with the user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logging in</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after which they can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choose the items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they wish to purchase. If they decide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cancel</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their order, they can do so at this stage. Otherwise, they will proceed to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select their preferred payment method </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before </a:t>
            </a:r>
            <a:r>
              <a:rPr lang="en-US" sz="1800" b="0" i="0" dirty="0">
                <a:solidFill>
                  <a:srgbClr val="000000"/>
                </a:solidFill>
                <a:effectLst/>
                <a:highlight>
                  <a:srgbClr val="00FF00"/>
                </a:highlight>
                <a:latin typeface="Arial" panose="020B0604020202020204" pitchFamily="34" charset="0"/>
                <a:ea typeface="Arial" panose="020B0604020202020204" pitchFamily="34" charset="0"/>
                <a:cs typeface="Arial" panose="020B0604020202020204" pitchFamily="34" charset="0"/>
              </a:rPr>
              <a:t>finalizing</a:t>
            </a: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the order.</a:t>
            </a:r>
            <a:endParaRPr lang="en-US" sz="2800" dirty="0">
              <a:effectLst/>
            </a:endParaRPr>
          </a:p>
        </p:txBody>
      </p:sp>
    </p:spTree>
    <p:extLst>
      <p:ext uri="{BB962C8B-B14F-4D97-AF65-F5344CB8AC3E}">
        <p14:creationId xmlns:p14="http://schemas.microsoft.com/office/powerpoint/2010/main" val="227386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sp>
        <p:nvSpPr>
          <p:cNvPr id="8" name="TextBox 7">
            <a:extLst>
              <a:ext uri="{FF2B5EF4-FFF2-40B4-BE49-F238E27FC236}">
                <a16:creationId xmlns:a16="http://schemas.microsoft.com/office/drawing/2014/main" id="{99D06BBF-90DA-AFB0-E449-2C76200AEC12}"/>
              </a:ext>
            </a:extLst>
          </p:cNvPr>
          <p:cNvSpPr txBox="1"/>
          <p:nvPr/>
        </p:nvSpPr>
        <p:spPr>
          <a:xfrm>
            <a:off x="120938" y="1663809"/>
            <a:ext cx="3300442" cy="1631216"/>
          </a:xfrm>
          <a:prstGeom prst="rect">
            <a:avLst/>
          </a:prstGeom>
          <a:noFill/>
        </p:spPr>
        <p:txBody>
          <a:bodyPr wrap="square">
            <a:spAutoFit/>
          </a:bodyPr>
          <a:lstStyle/>
          <a:p>
            <a:r>
              <a:rPr lang="en-US" sz="1600" b="1" dirty="0"/>
              <a:t>Process Description:</a:t>
            </a:r>
            <a:endParaRPr lang="ar-SY" sz="1600" b="1" dirty="0"/>
          </a:p>
          <a:p>
            <a:r>
              <a:rPr lang="en-US" sz="1200" dirty="0"/>
              <a:t>The process begins with the user logging in, after which they can choose the items they wish to purchase. If they decide to cancel their order, they can do so at this stage. Otherwise, they will proceed to select their preferred payment method before finalizing the order.</a:t>
            </a:r>
          </a:p>
        </p:txBody>
      </p:sp>
      <p:pic>
        <p:nvPicPr>
          <p:cNvPr id="10" name="Picture 2">
            <a:extLst>
              <a:ext uri="{FF2B5EF4-FFF2-40B4-BE49-F238E27FC236}">
                <a16:creationId xmlns:a16="http://schemas.microsoft.com/office/drawing/2014/main" id="{2A909169-6325-7412-566A-311496230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281" y="1700709"/>
            <a:ext cx="3985719" cy="171703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531896E2-A690-45B3-6EF6-5862D7F1DF4F}"/>
              </a:ext>
            </a:extLst>
          </p:cNvPr>
          <p:cNvSpPr/>
          <p:nvPr/>
        </p:nvSpPr>
        <p:spPr>
          <a:xfrm>
            <a:off x="3215640" y="2400300"/>
            <a:ext cx="1836420"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A7ECAD-4834-542F-38A8-3DC2FE032BCC}"/>
              </a:ext>
            </a:extLst>
          </p:cNvPr>
          <p:cNvSpPr txBox="1"/>
          <p:nvPr/>
        </p:nvSpPr>
        <p:spPr>
          <a:xfrm>
            <a:off x="3320505" y="1815525"/>
            <a:ext cx="1624875" cy="584775"/>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تحويل بشكل مؤتمت</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140130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السيناريوهات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9966822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2183367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الفاعلين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637567"/>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199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A6FE1829-2FEA-7C64-045A-F76D8C97D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2230"/>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67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4D57CB8C-C34C-0FF4-AF75-45AE1A8E7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4064"/>
            <a:ext cx="9109802" cy="292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718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مناقشة الحل</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2EFD678-C9B0-03F0-86BF-40935413ECA9}"/>
              </a:ext>
            </a:extLst>
          </p:cNvPr>
          <p:cNvSpPr txBox="1"/>
          <p:nvPr/>
        </p:nvSpPr>
        <p:spPr>
          <a:xfrm>
            <a:off x="5728707" y="1404161"/>
            <a:ext cx="2090057" cy="646331"/>
          </a:xfrm>
          <a:prstGeom prst="rect">
            <a:avLst/>
          </a:prstGeom>
          <a:noFill/>
        </p:spPr>
        <p:txBody>
          <a:bodyPr wrap="square" rtlCol="0">
            <a:spAutoFit/>
          </a:bodyPr>
          <a:lstStyle/>
          <a:p>
            <a:pPr algn="r" rtl="1"/>
            <a:r>
              <a:rPr lang="ar-SY" sz="1800" dirty="0"/>
              <a:t>عملية بسيطة تعتمد على قوة النموذج اللغوي</a:t>
            </a:r>
            <a:endParaRPr lang="en-US" sz="1800" dirty="0"/>
          </a:p>
        </p:txBody>
      </p:sp>
    </p:spTree>
    <p:extLst>
      <p:ext uri="{BB962C8B-B14F-4D97-AF65-F5344CB8AC3E}">
        <p14:creationId xmlns:p14="http://schemas.microsoft.com/office/powerpoint/2010/main" val="743758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توليد المخططات</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124" name="Picture 4">
            <a:extLst>
              <a:ext uri="{FF2B5EF4-FFF2-40B4-BE49-F238E27FC236}">
                <a16:creationId xmlns:a16="http://schemas.microsoft.com/office/drawing/2014/main" id="{FD1C68EE-3D81-7A45-50A4-DACD1AE71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955875"/>
            <a:ext cx="2166257" cy="36420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3B1EBA3-7593-EE61-8178-9C471D26D3B0}"/>
              </a:ext>
            </a:extLst>
          </p:cNvPr>
          <p:cNvPicPr>
            <a:picLocks noChangeAspect="1"/>
          </p:cNvPicPr>
          <p:nvPr/>
        </p:nvPicPr>
        <p:blipFill rotWithShape="1">
          <a:blip r:embed="rId4"/>
          <a:srcRect l="5943" t="27841" r="61981" b="43816"/>
          <a:stretch/>
        </p:blipFill>
        <p:spPr>
          <a:xfrm>
            <a:off x="3566213" y="1509621"/>
            <a:ext cx="4720537" cy="2346386"/>
          </a:xfrm>
          <a:prstGeom prst="rect">
            <a:avLst/>
          </a:prstGeom>
        </p:spPr>
      </p:pic>
      <p:sp>
        <p:nvSpPr>
          <p:cNvPr id="7" name="TextBox 6">
            <a:extLst>
              <a:ext uri="{FF2B5EF4-FFF2-40B4-BE49-F238E27FC236}">
                <a16:creationId xmlns:a16="http://schemas.microsoft.com/office/drawing/2014/main" id="{DDB7B545-BD98-65E3-A96B-BF5E57D99FB4}"/>
              </a:ext>
            </a:extLst>
          </p:cNvPr>
          <p:cNvSpPr txBox="1"/>
          <p:nvPr/>
        </p:nvSpPr>
        <p:spPr>
          <a:xfrm>
            <a:off x="162823" y="1449236"/>
            <a:ext cx="1388853" cy="307777"/>
          </a:xfrm>
          <a:prstGeom prst="rect">
            <a:avLst/>
          </a:prstGeom>
          <a:noFill/>
        </p:spPr>
        <p:txBody>
          <a:bodyPr wrap="square">
            <a:spAutoFit/>
          </a:bodyPr>
          <a:lstStyle/>
          <a:p>
            <a:r>
              <a:rPr lang="en-US" b="1" i="0" dirty="0">
                <a:effectLst/>
                <a:highlight>
                  <a:srgbClr val="FFFFFF"/>
                </a:highlight>
                <a:latin typeface="IBM Plex Mono" panose="020F0502020204030204" pitchFamily="49" charset="0"/>
                <a:hlinkClick r:id="rId5"/>
              </a:rPr>
              <a:t>Llama-3-70B</a:t>
            </a:r>
            <a:endParaRPr lang="en-US" dirty="0"/>
          </a:p>
        </p:txBody>
      </p:sp>
    </p:spTree>
    <p:extLst>
      <p:ext uri="{BB962C8B-B14F-4D97-AF65-F5344CB8AC3E}">
        <p14:creationId xmlns:p14="http://schemas.microsoft.com/office/powerpoint/2010/main" val="3671943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خدمة توليد المخططات</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 name="Picture 4">
            <a:extLst>
              <a:ext uri="{FF2B5EF4-FFF2-40B4-BE49-F238E27FC236}">
                <a16:creationId xmlns:a16="http://schemas.microsoft.com/office/drawing/2014/main" id="{2F15355E-9969-F4A6-D66C-9A63CEF696DF}"/>
              </a:ext>
            </a:extLst>
          </p:cNvPr>
          <p:cNvPicPr>
            <a:picLocks noChangeAspect="1"/>
          </p:cNvPicPr>
          <p:nvPr/>
        </p:nvPicPr>
        <p:blipFill rotWithShape="1">
          <a:blip r:embed="rId3"/>
          <a:srcRect l="6604" t="28176" r="76321" b="40796"/>
          <a:stretch/>
        </p:blipFill>
        <p:spPr>
          <a:xfrm>
            <a:off x="717799" y="1293963"/>
            <a:ext cx="3105509" cy="3174138"/>
          </a:xfrm>
          <a:prstGeom prst="rect">
            <a:avLst/>
          </a:prstGeom>
        </p:spPr>
      </p:pic>
    </p:spTree>
    <p:extLst>
      <p:ext uri="{BB962C8B-B14F-4D97-AF65-F5344CB8AC3E}">
        <p14:creationId xmlns:p14="http://schemas.microsoft.com/office/powerpoint/2010/main" val="1332305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330222" y="2575051"/>
            <a:ext cx="5100628"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اختبار النظام ونشره</a:t>
            </a: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ar-SY" dirty="0">
                <a:latin typeface="Dubai" panose="020B0503030403030204" pitchFamily="34" charset="-78"/>
                <a:cs typeface="Dubai" panose="020B0503030403030204" pitchFamily="34" charset="-78"/>
              </a:rPr>
              <a:t>3</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983174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4" name="Picture 3">
            <a:extLst>
              <a:ext uri="{FF2B5EF4-FFF2-40B4-BE49-F238E27FC236}">
                <a16:creationId xmlns:a16="http://schemas.microsoft.com/office/drawing/2014/main" id="{63CA87C5-034F-4C29-0209-C8EF5393C315}"/>
              </a:ext>
            </a:extLst>
          </p:cNvPr>
          <p:cNvPicPr>
            <a:picLocks noChangeAspect="1"/>
          </p:cNvPicPr>
          <p:nvPr/>
        </p:nvPicPr>
        <p:blipFill rotWithShape="1">
          <a:blip r:embed="rId3"/>
          <a:srcRect t="7450" b="6172"/>
          <a:stretch/>
        </p:blipFill>
        <p:spPr>
          <a:xfrm>
            <a:off x="138793" y="1028153"/>
            <a:ext cx="5075696" cy="2466161"/>
          </a:xfrm>
          <a:prstGeom prst="rect">
            <a:avLst/>
          </a:prstGeom>
        </p:spPr>
      </p:pic>
      <p:pic>
        <p:nvPicPr>
          <p:cNvPr id="6" name="Picture 5">
            <a:extLst>
              <a:ext uri="{FF2B5EF4-FFF2-40B4-BE49-F238E27FC236}">
                <a16:creationId xmlns:a16="http://schemas.microsoft.com/office/drawing/2014/main" id="{8F8B25A8-8A3A-1672-4EBC-A703859FE3EB}"/>
              </a:ext>
            </a:extLst>
          </p:cNvPr>
          <p:cNvPicPr>
            <a:picLocks noChangeAspect="1"/>
          </p:cNvPicPr>
          <p:nvPr/>
        </p:nvPicPr>
        <p:blipFill rotWithShape="1">
          <a:blip r:embed="rId4"/>
          <a:srcRect t="7450" r="625" b="6172"/>
          <a:stretch/>
        </p:blipFill>
        <p:spPr>
          <a:xfrm>
            <a:off x="3636141" y="1918061"/>
            <a:ext cx="5214489" cy="2549532"/>
          </a:xfrm>
          <a:prstGeom prst="rect">
            <a:avLst/>
          </a:prstGeom>
        </p:spPr>
      </p:pic>
    </p:spTree>
    <p:extLst>
      <p:ext uri="{BB962C8B-B14F-4D97-AF65-F5344CB8AC3E}">
        <p14:creationId xmlns:p14="http://schemas.microsoft.com/office/powerpoint/2010/main" val="4018551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أتمتة أعمال اختبار ونشر خدمات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9" name="Picture 8">
            <a:extLst>
              <a:ext uri="{FF2B5EF4-FFF2-40B4-BE49-F238E27FC236}">
                <a16:creationId xmlns:a16="http://schemas.microsoft.com/office/drawing/2014/main" id="{CB3B0DDE-5EC2-59B2-4D36-5EFAD083553A}"/>
              </a:ext>
            </a:extLst>
          </p:cNvPr>
          <p:cNvPicPr>
            <a:picLocks noChangeAspect="1"/>
          </p:cNvPicPr>
          <p:nvPr/>
        </p:nvPicPr>
        <p:blipFill rotWithShape="1">
          <a:blip r:embed="rId3"/>
          <a:srcRect t="16667" r="1072" b="11587"/>
          <a:stretch/>
        </p:blipFill>
        <p:spPr>
          <a:xfrm>
            <a:off x="751114" y="1343539"/>
            <a:ext cx="7641771" cy="3117401"/>
          </a:xfrm>
          <a:prstGeom prst="rect">
            <a:avLst/>
          </a:prstGeom>
        </p:spPr>
      </p:pic>
    </p:spTree>
    <p:extLst>
      <p:ext uri="{BB962C8B-B14F-4D97-AF65-F5344CB8AC3E}">
        <p14:creationId xmlns:p14="http://schemas.microsoft.com/office/powerpoint/2010/main" val="21288420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أتمتة أعمال اختبار ونشر خدمات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2B2F2570-620C-7951-848C-4774B339D026}"/>
              </a:ext>
            </a:extLst>
          </p:cNvPr>
          <p:cNvPicPr>
            <a:picLocks noChangeAspect="1"/>
          </p:cNvPicPr>
          <p:nvPr/>
        </p:nvPicPr>
        <p:blipFill rotWithShape="1">
          <a:blip r:embed="rId3"/>
          <a:srcRect l="706" t="4445" r="2877" b="5733"/>
          <a:stretch/>
        </p:blipFill>
        <p:spPr>
          <a:xfrm>
            <a:off x="832528" y="1002675"/>
            <a:ext cx="7478943" cy="3799129"/>
          </a:xfrm>
          <a:prstGeom prst="rect">
            <a:avLst/>
          </a:prstGeom>
        </p:spPr>
      </p:pic>
    </p:spTree>
    <p:extLst>
      <p:ext uri="{BB962C8B-B14F-4D97-AF65-F5344CB8AC3E}">
        <p14:creationId xmlns:p14="http://schemas.microsoft.com/office/powerpoint/2010/main" val="2582950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إدارة عمليات النظام)</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BDB7B74E-106B-4D4F-0466-C5229738BE9F}"/>
              </a:ext>
            </a:extLst>
          </p:cNvPr>
          <p:cNvPicPr>
            <a:picLocks noChangeAspect="1"/>
          </p:cNvPicPr>
          <p:nvPr/>
        </p:nvPicPr>
        <p:blipFill rotWithShape="1">
          <a:blip r:embed="rId3"/>
          <a:srcRect l="1684" t="35397" r="14018" b="8571"/>
          <a:stretch/>
        </p:blipFill>
        <p:spPr>
          <a:xfrm>
            <a:off x="562221" y="1878331"/>
            <a:ext cx="7708200" cy="2881993"/>
          </a:xfrm>
          <a:prstGeom prst="rect">
            <a:avLst/>
          </a:prstGeom>
        </p:spPr>
      </p:pic>
      <p:pic>
        <p:nvPicPr>
          <p:cNvPr id="7" name="Picture 6">
            <a:extLst>
              <a:ext uri="{FF2B5EF4-FFF2-40B4-BE49-F238E27FC236}">
                <a16:creationId xmlns:a16="http://schemas.microsoft.com/office/drawing/2014/main" id="{AB5DAE35-6833-5580-3CED-A01D8D5D13E6}"/>
              </a:ext>
            </a:extLst>
          </p:cNvPr>
          <p:cNvPicPr>
            <a:picLocks noChangeAspect="1"/>
          </p:cNvPicPr>
          <p:nvPr/>
        </p:nvPicPr>
        <p:blipFill rotWithShape="1">
          <a:blip r:embed="rId4"/>
          <a:srcRect l="2233" t="32381" r="14643" b="54444"/>
          <a:stretch/>
        </p:blipFill>
        <p:spPr>
          <a:xfrm>
            <a:off x="498020" y="1078285"/>
            <a:ext cx="7600951" cy="677636"/>
          </a:xfrm>
          <a:prstGeom prst="rect">
            <a:avLst/>
          </a:prstGeom>
        </p:spPr>
      </p:pic>
    </p:spTree>
    <p:extLst>
      <p:ext uri="{BB962C8B-B14F-4D97-AF65-F5344CB8AC3E}">
        <p14:creationId xmlns:p14="http://schemas.microsoft.com/office/powerpoint/2010/main" val="3590231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إدارة عمليات النظام)</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 name="Picture 4">
            <a:extLst>
              <a:ext uri="{FF2B5EF4-FFF2-40B4-BE49-F238E27FC236}">
                <a16:creationId xmlns:a16="http://schemas.microsoft.com/office/drawing/2014/main" id="{D71F319D-318C-BB79-7650-5BF0528C0183}"/>
              </a:ext>
            </a:extLst>
          </p:cNvPr>
          <p:cNvPicPr>
            <a:picLocks noChangeAspect="1"/>
          </p:cNvPicPr>
          <p:nvPr/>
        </p:nvPicPr>
        <p:blipFill rotWithShape="1">
          <a:blip r:embed="rId3"/>
          <a:srcRect l="2767" t="67143" r="7853" b="16031"/>
          <a:stretch/>
        </p:blipFill>
        <p:spPr>
          <a:xfrm>
            <a:off x="351064" y="1628608"/>
            <a:ext cx="8172907" cy="865415"/>
          </a:xfrm>
          <a:prstGeom prst="rect">
            <a:avLst/>
          </a:prstGeom>
        </p:spPr>
      </p:pic>
      <p:pic>
        <p:nvPicPr>
          <p:cNvPr id="9" name="Picture 8">
            <a:extLst>
              <a:ext uri="{FF2B5EF4-FFF2-40B4-BE49-F238E27FC236}">
                <a16:creationId xmlns:a16="http://schemas.microsoft.com/office/drawing/2014/main" id="{08C81039-FF7B-9CF4-5775-8888EF0EF4EF}"/>
              </a:ext>
            </a:extLst>
          </p:cNvPr>
          <p:cNvPicPr>
            <a:picLocks noChangeAspect="1"/>
          </p:cNvPicPr>
          <p:nvPr/>
        </p:nvPicPr>
        <p:blipFill rotWithShape="1">
          <a:blip r:embed="rId4"/>
          <a:srcRect l="3839" t="67778" r="6780" b="15396"/>
          <a:stretch/>
        </p:blipFill>
        <p:spPr>
          <a:xfrm>
            <a:off x="351063" y="2808512"/>
            <a:ext cx="8172907" cy="865415"/>
          </a:xfrm>
          <a:prstGeom prst="rect">
            <a:avLst/>
          </a:prstGeom>
        </p:spPr>
      </p:pic>
    </p:spTree>
    <p:extLst>
      <p:ext uri="{BB962C8B-B14F-4D97-AF65-F5344CB8AC3E}">
        <p14:creationId xmlns:p14="http://schemas.microsoft.com/office/powerpoint/2010/main" val="7122769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242" name="Picture 2" descr="GitHub - grafana/k6: A modern load testing tool, using Go and ...">
            <a:extLst>
              <a:ext uri="{FF2B5EF4-FFF2-40B4-BE49-F238E27FC236}">
                <a16:creationId xmlns:a16="http://schemas.microsoft.com/office/drawing/2014/main" id="{D462B10C-F88E-470D-0A7E-150A89BE8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9" y="3146429"/>
            <a:ext cx="2649310" cy="1207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62307A-A9D1-38DB-7D13-95643B1D3898}"/>
              </a:ext>
            </a:extLst>
          </p:cNvPr>
          <p:cNvSpPr txBox="1"/>
          <p:nvPr/>
        </p:nvSpPr>
        <p:spPr>
          <a:xfrm>
            <a:off x="6067465" y="1754289"/>
            <a:ext cx="173155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خصائص الاختبار</a:t>
            </a:r>
            <a:endParaRPr lang="en-US" sz="1600" b="1"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D5AAF632-5A93-D014-2346-83D786DDA90A}"/>
              </a:ext>
            </a:extLst>
          </p:cNvPr>
          <p:cNvSpPr txBox="1"/>
          <p:nvPr/>
        </p:nvSpPr>
        <p:spPr>
          <a:xfrm>
            <a:off x="3000374" y="2239294"/>
            <a:ext cx="4390432" cy="830997"/>
          </a:xfrm>
          <a:prstGeom prst="rect">
            <a:avLst/>
          </a:prstGeom>
          <a:noFill/>
        </p:spPr>
        <p:txBody>
          <a:bodyPr wrap="square" rtlCol="0">
            <a:spAutoFit/>
          </a:bodyPr>
          <a:lstStyle/>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تحوي قاعدة المعطيات على 15 مليون وثيقة.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نوع الطلب الذي سيتم الاختبار عليه هو </a:t>
            </a:r>
            <a:r>
              <a:rPr lang="en-US" sz="1600" dirty="0">
                <a:latin typeface="Dubai" panose="020B0503030403030204" pitchFamily="34" charset="-78"/>
                <a:cs typeface="Dubai" panose="020B0503030403030204" pitchFamily="34" charset="-78"/>
              </a:rPr>
              <a:t>Get</a:t>
            </a:r>
            <a:r>
              <a:rPr lang="ar-SY" sz="1600" dirty="0">
                <a:latin typeface="Dubai" panose="020B0503030403030204" pitchFamily="34" charset="-78"/>
                <a:cs typeface="Dubai" panose="020B0503030403030204" pitchFamily="34" charset="-78"/>
              </a:rPr>
              <a:t>.</a:t>
            </a:r>
          </a:p>
          <a:p>
            <a:pPr marL="285750" indent="-285750" algn="r" rtl="1">
              <a:buFont typeface="Arial" panose="020B0604020202020204" pitchFamily="34" charset="0"/>
              <a:buChar char="•"/>
            </a:pPr>
            <a:endParaRPr lang="en-US" sz="1600" dirty="0">
              <a:latin typeface="Dubai" panose="020B0503030403030204" pitchFamily="34" charset="-78"/>
              <a:cs typeface="Dubai" panose="020B0503030403030204" pitchFamily="34" charset="-78"/>
            </a:endParaRPr>
          </a:p>
        </p:txBody>
      </p:sp>
      <p:pic>
        <p:nvPicPr>
          <p:cNvPr id="8" name="Picture 2">
            <a:extLst>
              <a:ext uri="{FF2B5EF4-FFF2-40B4-BE49-F238E27FC236}">
                <a16:creationId xmlns:a16="http://schemas.microsoft.com/office/drawing/2014/main" id="{09A49411-1256-8AC7-C24B-0C7E90F36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1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759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242" name="Picture 2" descr="GitHub - grafana/k6: A modern load testing tool, using Go and ...">
            <a:extLst>
              <a:ext uri="{FF2B5EF4-FFF2-40B4-BE49-F238E27FC236}">
                <a16:creationId xmlns:a16="http://schemas.microsoft.com/office/drawing/2014/main" id="{D462B10C-F88E-470D-0A7E-150A89BE8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9" y="3146429"/>
            <a:ext cx="2649310" cy="1207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62307A-A9D1-38DB-7D13-95643B1D3898}"/>
              </a:ext>
            </a:extLst>
          </p:cNvPr>
          <p:cNvSpPr txBox="1"/>
          <p:nvPr/>
        </p:nvSpPr>
        <p:spPr>
          <a:xfrm>
            <a:off x="6067465" y="1754289"/>
            <a:ext cx="173155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خصائص الاختبار</a:t>
            </a:r>
            <a:endParaRPr lang="en-US" sz="1600" b="1"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D5AAF632-5A93-D014-2346-83D786DDA90A}"/>
              </a:ext>
            </a:extLst>
          </p:cNvPr>
          <p:cNvSpPr txBox="1"/>
          <p:nvPr/>
        </p:nvSpPr>
        <p:spPr>
          <a:xfrm>
            <a:off x="3000374" y="2239294"/>
            <a:ext cx="4390432" cy="830997"/>
          </a:xfrm>
          <a:prstGeom prst="rect">
            <a:avLst/>
          </a:prstGeom>
          <a:noFill/>
        </p:spPr>
        <p:txBody>
          <a:bodyPr wrap="square" rtlCol="0">
            <a:spAutoFit/>
          </a:bodyPr>
          <a:lstStyle/>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تحوي قاعدة المعطيات على 15 مليون وثيقة.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نوع الطلب الذي سيتم الاختبار عليه هو </a:t>
            </a:r>
            <a:r>
              <a:rPr lang="en-US" sz="1600" dirty="0">
                <a:latin typeface="Dubai" panose="020B0503030403030204" pitchFamily="34" charset="-78"/>
                <a:cs typeface="Dubai" panose="020B0503030403030204" pitchFamily="34" charset="-78"/>
              </a:rPr>
              <a:t>Get</a:t>
            </a:r>
            <a:r>
              <a:rPr lang="ar-SY" sz="1600" dirty="0">
                <a:latin typeface="Dubai" panose="020B0503030403030204" pitchFamily="34" charset="-78"/>
                <a:cs typeface="Dubai" panose="020B0503030403030204" pitchFamily="34" charset="-78"/>
              </a:rPr>
              <a:t>.</a:t>
            </a:r>
          </a:p>
          <a:p>
            <a:pPr marL="285750" indent="-285750" algn="r" rtl="1">
              <a:buFont typeface="Arial" panose="020B0604020202020204" pitchFamily="34" charset="0"/>
              <a:buChar char="•"/>
            </a:pPr>
            <a:endParaRPr lang="en-US" sz="1600" dirty="0">
              <a:latin typeface="Dubai" panose="020B0503030403030204" pitchFamily="34" charset="-78"/>
              <a:cs typeface="Dubai" panose="020B0503030403030204" pitchFamily="34" charset="-78"/>
            </a:endParaRPr>
          </a:p>
        </p:txBody>
      </p:sp>
      <p:pic>
        <p:nvPicPr>
          <p:cNvPr id="8" name="Picture 2">
            <a:extLst>
              <a:ext uri="{FF2B5EF4-FFF2-40B4-BE49-F238E27FC236}">
                <a16:creationId xmlns:a16="http://schemas.microsoft.com/office/drawing/2014/main" id="{09A49411-1256-8AC7-C24B-0C7E90F36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1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8716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330222" y="2575051"/>
            <a:ext cx="5100628"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الخاتمة والآفاق المستقبليّة</a:t>
            </a:r>
            <a:br>
              <a:rPr lang="ar-SY" sz="4000" dirty="0">
                <a:latin typeface="Dubai" panose="020B0503030403030204" pitchFamily="34" charset="-78"/>
                <a:cs typeface="Dubai" panose="020B0503030403030204" pitchFamily="34" charset="-78"/>
              </a:rPr>
            </a:br>
            <a:br>
              <a:rPr lang="ar-SY" sz="2000" dirty="0">
                <a:latin typeface="Dubai" panose="020B0503030403030204" pitchFamily="34" charset="-78"/>
                <a:cs typeface="Dubai" panose="020B0503030403030204" pitchFamily="34" charset="-78"/>
              </a:rPr>
            </a:b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en-US" dirty="0">
                <a:latin typeface="Dubai" panose="020B0503030403030204" pitchFamily="34" charset="-78"/>
                <a:cs typeface="Dubai" panose="020B0503030403030204" pitchFamily="34" charset="-78"/>
              </a:rPr>
              <a:t>5</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25236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الخاتمة والآفاق المستقبليّة</a:t>
            </a:r>
            <a:br>
              <a:rPr lang="ar-SY" sz="3500" dirty="0">
                <a:solidFill>
                  <a:schemeClr val="accent1"/>
                </a:solidFill>
                <a:latin typeface="Dubai" panose="020B0503030403030204" pitchFamily="34" charset="-78"/>
                <a:cs typeface="Dubai" panose="020B0503030403030204" pitchFamily="34" charset="-78"/>
              </a:rPr>
            </a:br>
            <a:r>
              <a:rPr lang="ar-SY" sz="2500" b="0" dirty="0">
                <a:solidFill>
                  <a:schemeClr val="accent1"/>
                </a:solidFill>
                <a:latin typeface="Dubai" panose="020B0503030403030204" pitchFamily="34" charset="-78"/>
                <a:cs typeface="Dubai" panose="020B0503030403030204" pitchFamily="34" charset="-78"/>
              </a:rPr>
              <a:t>الخاتمة</a:t>
            </a:r>
            <a:endParaRPr sz="2500" b="0" dirty="0">
              <a:solidFill>
                <a:schemeClr val="accent1"/>
              </a:solidFill>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FB2A45CE-5A77-0545-8ABC-8A185E184377}"/>
              </a:ext>
            </a:extLst>
          </p:cNvPr>
          <p:cNvSpPr txBox="1"/>
          <p:nvPr/>
        </p:nvSpPr>
        <p:spPr>
          <a:xfrm>
            <a:off x="1163212" y="1713337"/>
            <a:ext cx="7262888" cy="3046988"/>
          </a:xfrm>
          <a:prstGeom prst="rect">
            <a:avLst/>
          </a:prstGeom>
          <a:noFill/>
        </p:spPr>
        <p:txBody>
          <a:bodyPr wrap="square">
            <a:spAutoFit/>
          </a:bodyPr>
          <a:lstStyle/>
          <a:p>
            <a:pPr marL="285750" indent="-285750" algn="r" rtl="1">
              <a:buFont typeface="Arial" panose="020B0604020202020204" pitchFamily="34" charset="0"/>
              <a:buChar char="•"/>
            </a:pP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قدّمنا في هذا المشروع منهجيّة لتقدير أهميّة المتطلّبات المشار إليها في مراجعات المستخدمين، بالإضافة لاقتراح متطلّبات جديدة للتطبيق. </a:t>
            </a:r>
            <a:endPar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endPar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ea typeface="Calibri" panose="020F0502020204030204" pitchFamily="34" charset="0"/>
                <a:cs typeface="Dubai" panose="020B0503030403030204" pitchFamily="34" charset="-78"/>
              </a:rPr>
              <a:t>تمّ العمل على 5 مراحل رئيسيّة.</a:t>
            </a:r>
            <a:endParaRPr lang="en-US" sz="1600" dirty="0">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endParaRPr lang="ar-SY" sz="1600" dirty="0">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في مرحلة ترشيح المراجعات حقق المصنف المعتمد نتيجة وصلت إلى قيمة 0.8 وفقاً لمقياس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F1</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في مرحلة تصنيف المراجعات بحسب النّوع حقق المصنف المعتمد نتيجة تبلغ 0.74 وفق مقياس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F1</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في مرحلة ربط المراجعات بالمتطلبات حقّقت الطريقة المتّبعة نتيجة قدرها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0.50</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وفق مقياس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F2</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على مجموعة معطيات قمنا بوسمها يدوياً.</a:t>
            </a:r>
            <a:endPar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endPar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قمنا في النّهاية بتوظيف العمل ضمن تطبيق ويب يتيح للمطوّر إمكانيّة استعراض مخطّطات وجداول تلخّص نتائج المراحل السابقة</a:t>
            </a:r>
            <a:endParaRPr lang="en-US" sz="1600" dirty="0">
              <a:effectLst/>
              <a:latin typeface="Dubai" panose="020B0503030403030204" pitchFamily="34" charset="-78"/>
              <a:ea typeface="Calibri" panose="020F0502020204030204" pitchFamily="34" charset="0"/>
              <a:cs typeface="Dubai" panose="020B0503030403030204" pitchFamily="34" charset="-78"/>
            </a:endParaRPr>
          </a:p>
        </p:txBody>
      </p:sp>
      <p:sp>
        <p:nvSpPr>
          <p:cNvPr id="2" name="TextBox 1">
            <a:extLst>
              <a:ext uri="{FF2B5EF4-FFF2-40B4-BE49-F238E27FC236}">
                <a16:creationId xmlns:a16="http://schemas.microsoft.com/office/drawing/2014/main" id="{483F6BF1-6EFF-AD0C-5AD1-2E0D3E1F7430}"/>
              </a:ext>
            </a:extLst>
          </p:cNvPr>
          <p:cNvSpPr txBox="1"/>
          <p:nvPr/>
        </p:nvSpPr>
        <p:spPr>
          <a:xfrm>
            <a:off x="8425999" y="4848605"/>
            <a:ext cx="718001" cy="307777"/>
          </a:xfrm>
          <a:prstGeom prst="rect">
            <a:avLst/>
          </a:prstGeom>
          <a:noFill/>
        </p:spPr>
        <p:txBody>
          <a:bodyPr wrap="square" rtlCol="0">
            <a:spAutoFit/>
          </a:bodyPr>
          <a:lstStyle/>
          <a:p>
            <a:r>
              <a:rPr lang="en-US" b="1" dirty="0"/>
              <a:t>40/41</a:t>
            </a:r>
          </a:p>
        </p:txBody>
      </p:sp>
    </p:spTree>
    <p:extLst>
      <p:ext uri="{BB962C8B-B14F-4D97-AF65-F5344CB8AC3E}">
        <p14:creationId xmlns:p14="http://schemas.microsoft.com/office/powerpoint/2010/main" val="18646273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الخاتمة والآفاق المستقبليّة</a:t>
            </a:r>
            <a:br>
              <a:rPr lang="ar-SY" sz="3500" dirty="0">
                <a:solidFill>
                  <a:schemeClr val="accent1"/>
                </a:solidFill>
                <a:latin typeface="Dubai" panose="020B0503030403030204" pitchFamily="34" charset="-78"/>
                <a:cs typeface="Dubai" panose="020B0503030403030204" pitchFamily="34" charset="-78"/>
              </a:rPr>
            </a:br>
            <a:r>
              <a:rPr lang="ar-SY" sz="2500" b="0" dirty="0">
                <a:solidFill>
                  <a:schemeClr val="accent1"/>
                </a:solidFill>
                <a:latin typeface="Dubai" panose="020B0503030403030204" pitchFamily="34" charset="-78"/>
                <a:cs typeface="Dubai" panose="020B0503030403030204" pitchFamily="34" charset="-78"/>
              </a:rPr>
              <a:t>الآفاق المستقبليّة</a:t>
            </a:r>
            <a:endParaRPr sz="2500" b="0" dirty="0">
              <a:solidFill>
                <a:schemeClr val="accent1"/>
              </a:solidFill>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B78A02C2-D57C-72CC-C978-39C6A7AD606A}"/>
              </a:ext>
            </a:extLst>
          </p:cNvPr>
          <p:cNvSpPr txBox="1"/>
          <p:nvPr/>
        </p:nvSpPr>
        <p:spPr>
          <a:xfrm>
            <a:off x="1163212" y="1941778"/>
            <a:ext cx="7262888" cy="2976199"/>
          </a:xfrm>
          <a:prstGeom prst="rect">
            <a:avLst/>
          </a:prstGeom>
          <a:noFill/>
        </p:spPr>
        <p:txBody>
          <a:bodyPr wrap="square">
            <a:spAutoFit/>
          </a:bodyPr>
          <a:lstStyle/>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r>
              <a:rPr lang="ar-SY"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العمل على توليد نصّ يعبّر عن</a:t>
            </a:r>
            <a:r>
              <a:rPr lang="ar-SY" sz="1800" kern="100" dirty="0">
                <a:latin typeface="Dubai" panose="020B0503030403030204" pitchFamily="34" charset="-78"/>
                <a:ea typeface="Calibri" panose="020F0502020204030204" pitchFamily="34" charset="0"/>
                <a:cs typeface="Dubai" panose="020B0503030403030204" pitchFamily="34" charset="-78"/>
              </a:rPr>
              <a:t> اقتراح لمتطلّب جديد وفق أحد الطرق المستخدمة للتعبير عن المتطلّبات.</a:t>
            </a: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endParaRPr lang="ar-SY" sz="1800" kern="100" dirty="0">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r>
              <a:rPr lang="ar-SY" sz="1800" kern="100" dirty="0">
                <a:latin typeface="Dubai" panose="020B0503030403030204" pitchFamily="34" charset="-78"/>
                <a:ea typeface="Calibri" panose="020F0502020204030204" pitchFamily="34" charset="0"/>
                <a:cs typeface="Dubai" panose="020B0503030403030204" pitchFamily="34" charset="-78"/>
              </a:rPr>
              <a:t>إدخال عوامل أخرى أو إضافية لتقدير أهمية المتطلبات ومقارنة تجريبيات مختلفة.</a:t>
            </a: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endParaRPr lang="en-US" sz="1800" kern="100" dirty="0">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r>
              <a:rPr lang="ar-SY"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الاستعانة بأكثر من واسِم للقيام بعملية وسم لمجموعة معطيات تربط المراجعات بالمتطلبات.</a:t>
            </a:r>
            <a:endParaRPr lang="en-US"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Courier New" panose="02070309020205020404" pitchFamily="49" charset="0"/>
              <a:buChar char="o"/>
            </a:pPr>
            <a:endParaRPr lang="ar-SY"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p:txBody>
      </p:sp>
      <p:sp>
        <p:nvSpPr>
          <p:cNvPr id="4" name="TextBox 3">
            <a:extLst>
              <a:ext uri="{FF2B5EF4-FFF2-40B4-BE49-F238E27FC236}">
                <a16:creationId xmlns:a16="http://schemas.microsoft.com/office/drawing/2014/main" id="{E2536808-86EA-A132-96EC-7641ADD61C86}"/>
              </a:ext>
            </a:extLst>
          </p:cNvPr>
          <p:cNvSpPr txBox="1"/>
          <p:nvPr/>
        </p:nvSpPr>
        <p:spPr>
          <a:xfrm>
            <a:off x="8425999" y="4848605"/>
            <a:ext cx="718001" cy="307777"/>
          </a:xfrm>
          <a:prstGeom prst="rect">
            <a:avLst/>
          </a:prstGeom>
          <a:noFill/>
        </p:spPr>
        <p:txBody>
          <a:bodyPr wrap="square" rtlCol="0">
            <a:spAutoFit/>
          </a:bodyPr>
          <a:lstStyle/>
          <a:p>
            <a:r>
              <a:rPr lang="en-US" b="1" dirty="0"/>
              <a:t>41/41</a:t>
            </a:r>
          </a:p>
        </p:txBody>
      </p:sp>
    </p:spTree>
    <p:extLst>
      <p:ext uri="{BB962C8B-B14F-4D97-AF65-F5344CB8AC3E}">
        <p14:creationId xmlns:p14="http://schemas.microsoft.com/office/powerpoint/2010/main" val="30978556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مثال</a:t>
            </a:r>
            <a:endParaRPr sz="3500" dirty="0">
              <a:solidFill>
                <a:schemeClr val="accent1"/>
              </a:solidFill>
              <a:latin typeface="Dubai" panose="020B0503030403030204" pitchFamily="34" charset="-78"/>
              <a:cs typeface="Dubai" panose="020B0503030403030204" pitchFamily="34" charset="-78"/>
            </a:endParaRPr>
          </a:p>
        </p:txBody>
      </p:sp>
      <p:sp>
        <p:nvSpPr>
          <p:cNvPr id="6" name="Text Placeholder 4">
            <a:extLst>
              <a:ext uri="{FF2B5EF4-FFF2-40B4-BE49-F238E27FC236}">
                <a16:creationId xmlns:a16="http://schemas.microsoft.com/office/drawing/2014/main" id="{4B5DD58B-524B-AD47-0642-68E3F8EB8E10}"/>
              </a:ext>
            </a:extLst>
          </p:cNvPr>
          <p:cNvSpPr>
            <a:spLocks noGrp="1"/>
          </p:cNvSpPr>
          <p:nvPr>
            <p:ph type="subTitle" idx="1"/>
          </p:nvPr>
        </p:nvSpPr>
        <p:spPr>
          <a:xfrm>
            <a:off x="1585452" y="1533949"/>
            <a:ext cx="7092063" cy="1526341"/>
          </a:xfrm>
        </p:spPr>
        <p:txBody>
          <a:bodyPr/>
          <a:lstStyle/>
          <a:p>
            <a:pPr marL="114300" indent="0" algn="r" rtl="1"/>
            <a:r>
              <a:rPr lang="ar-SY" sz="2000" b="1" i="0" dirty="0">
                <a:solidFill>
                  <a:srgbClr val="000000"/>
                </a:solidFill>
                <a:effectLst/>
                <a:latin typeface="Dubai" panose="020B0503030403030204" pitchFamily="34" charset="-78"/>
                <a:ea typeface="Calibri" panose="020F0502020204030204" pitchFamily="34" charset="0"/>
                <a:cs typeface="Dubai" panose="020B0503030403030204" pitchFamily="34" charset="-78"/>
              </a:rPr>
              <a:t>عملية شراء الكتروني</a:t>
            </a:r>
          </a:p>
          <a:p>
            <a:pPr algn="r" rtl="1">
              <a:buFont typeface="Arial" panose="020B0604020202020204" pitchFamily="34" charset="0"/>
              <a:buChar char="•"/>
            </a:pPr>
            <a:r>
              <a:rPr lang="ar-SY"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يبدأ المستخدم بتسجيل الدخول ثم يقوم باختيار العناصر التي يريد شرائها.</a:t>
            </a:r>
          </a:p>
          <a:p>
            <a:pPr lvl="1" rtl="1">
              <a:buFont typeface="Arial" panose="020B0604020202020204" pitchFamily="34" charset="0"/>
              <a:buChar char="•"/>
            </a:pPr>
            <a:r>
              <a:rPr lang="ar-SY" sz="1600" dirty="0">
                <a:solidFill>
                  <a:srgbClr val="000000"/>
                </a:solidFill>
                <a:latin typeface="Dubai" panose="020B0503030403030204" pitchFamily="34" charset="-78"/>
                <a:ea typeface="Calibri" panose="020F0502020204030204" pitchFamily="34" charset="0"/>
                <a:cs typeface="Dubai" panose="020B0503030403030204" pitchFamily="34" charset="-78"/>
              </a:rPr>
              <a:t>في حال قرر إلغاء العملية يتم إلغاء الطلب.</a:t>
            </a:r>
          </a:p>
          <a:p>
            <a:pPr lvl="1" rtl="1">
              <a:buFont typeface="Arial" panose="020B0604020202020204" pitchFamily="34" charset="0"/>
              <a:buChar char="•"/>
            </a:pPr>
            <a:r>
              <a:rPr lang="ar-SY" sz="1600" dirty="0">
                <a:solidFill>
                  <a:srgbClr val="000000"/>
                </a:solidFill>
                <a:latin typeface="Dubai" panose="020B0503030403030204" pitchFamily="34" charset="-78"/>
                <a:ea typeface="Calibri" panose="020F0502020204030204" pitchFamily="34" charset="0"/>
                <a:cs typeface="Dubai" panose="020B0503030403030204" pitchFamily="34" charset="-78"/>
              </a:rPr>
              <a:t>في حال قرر استكمال العملية، يقوم بتحديد طريقة الدفع ويتم تسجيل الطلب.</a:t>
            </a:r>
          </a:p>
          <a:p>
            <a:pPr marL="596900" lvl="1" indent="0" rtl="1"/>
            <a:endParaRPr lang="ar-SY" sz="22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algn="r" rtl="1">
              <a:buFont typeface="Arial" panose="020B0604020202020204" pitchFamily="34" charset="0"/>
              <a:buChar char="•"/>
            </a:pPr>
            <a:endParaRPr lang="ar-SY"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114300" indent="0" algn="r" rtl="1"/>
            <a:endParaRPr lang="en-US"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algn="r" rtl="1">
              <a:buFont typeface="Arial" panose="020B0604020202020204" pitchFamily="34" charset="0"/>
              <a:buChar char="•"/>
            </a:pPr>
            <a:endParaRPr lang="en-US" sz="1600" dirty="0">
              <a:solidFill>
                <a:srgbClr val="000000"/>
              </a:solidFill>
              <a:latin typeface="Dubai" panose="020B0503030403030204" pitchFamily="34" charset="-78"/>
              <a:ea typeface="Calibri" panose="020F0502020204030204" pitchFamily="34" charset="0"/>
              <a:cs typeface="Dubai" panose="020B0503030403030204" pitchFamily="34" charset="-78"/>
            </a:endParaRPr>
          </a:p>
          <a:p>
            <a:pPr algn="r" rtl="1">
              <a:buFont typeface="Arial" panose="020B0604020202020204" pitchFamily="34" charset="0"/>
              <a:buChar char="•"/>
            </a:pPr>
            <a:endParaRPr lang="en-US"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114300" indent="0" algn="r" rtl="1"/>
            <a:endParaRPr lang="en-US" sz="1600" dirty="0">
              <a:solidFill>
                <a:schemeClr val="tx1"/>
              </a:solidFill>
              <a:latin typeface="Dubai" panose="020B0503030403030204" pitchFamily="34" charset="-78"/>
              <a:cs typeface="Dubai" panose="020B0503030403030204" pitchFamily="34" charset="-78"/>
            </a:endParaRPr>
          </a:p>
          <a:p>
            <a:pPr marL="114300" indent="0" algn="r" rtl="1"/>
            <a:endParaRPr lang="ar-SY" sz="1600" dirty="0">
              <a:solidFill>
                <a:schemeClr val="tx1"/>
              </a:solidFill>
              <a:latin typeface="Dubai" panose="020B0503030403030204" pitchFamily="34" charset="-78"/>
              <a:cs typeface="Dubai" panose="020B0503030403030204" pitchFamily="34" charset="-78"/>
            </a:endParaRPr>
          </a:p>
          <a:p>
            <a:pPr algn="r" rtl="1">
              <a:buFont typeface="Arial" panose="020B0604020202020204" pitchFamily="34" charset="0"/>
              <a:buChar char="•"/>
            </a:pPr>
            <a:endParaRPr lang="en-US" sz="1600" dirty="0">
              <a:solidFill>
                <a:schemeClr val="tx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spTree>
    <p:extLst>
      <p:ext uri="{BB962C8B-B14F-4D97-AF65-F5344CB8AC3E}">
        <p14:creationId xmlns:p14="http://schemas.microsoft.com/office/powerpoint/2010/main" val="348816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المتطلبات الوظيفية</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8" name="Picture 7">
            <a:extLst>
              <a:ext uri="{FF2B5EF4-FFF2-40B4-BE49-F238E27FC236}">
                <a16:creationId xmlns:a16="http://schemas.microsoft.com/office/drawing/2014/main" id="{220E2BEF-8956-0C47-3B2D-740B356B66FA}"/>
              </a:ext>
            </a:extLst>
          </p:cNvPr>
          <p:cNvPicPr>
            <a:picLocks noChangeAspect="1"/>
          </p:cNvPicPr>
          <p:nvPr/>
        </p:nvPicPr>
        <p:blipFill rotWithShape="1">
          <a:blip r:embed="rId3"/>
          <a:srcRect l="33214" t="14921" r="31964" b="6172"/>
          <a:stretch/>
        </p:blipFill>
        <p:spPr>
          <a:xfrm>
            <a:off x="585025" y="1148515"/>
            <a:ext cx="2833564" cy="3611810"/>
          </a:xfrm>
          <a:prstGeom prst="rect">
            <a:avLst/>
          </a:prstGeom>
        </p:spPr>
      </p:pic>
      <p:pic>
        <p:nvPicPr>
          <p:cNvPr id="10" name="Picture 9">
            <a:extLst>
              <a:ext uri="{FF2B5EF4-FFF2-40B4-BE49-F238E27FC236}">
                <a16:creationId xmlns:a16="http://schemas.microsoft.com/office/drawing/2014/main" id="{BA46CE75-911C-B023-660B-293B8A6F78B6}"/>
              </a:ext>
            </a:extLst>
          </p:cNvPr>
          <p:cNvPicPr>
            <a:picLocks noChangeAspect="1"/>
          </p:cNvPicPr>
          <p:nvPr/>
        </p:nvPicPr>
        <p:blipFill rotWithShape="1">
          <a:blip r:embed="rId4"/>
          <a:srcRect l="28661" t="22329" r="9643" b="25238"/>
          <a:stretch/>
        </p:blipFill>
        <p:spPr>
          <a:xfrm>
            <a:off x="3418589" y="1273629"/>
            <a:ext cx="5692754" cy="2721356"/>
          </a:xfrm>
          <a:prstGeom prst="rect">
            <a:avLst/>
          </a:prstGeom>
        </p:spPr>
      </p:pic>
    </p:spTree>
    <p:extLst>
      <p:ext uri="{BB962C8B-B14F-4D97-AF65-F5344CB8AC3E}">
        <p14:creationId xmlns:p14="http://schemas.microsoft.com/office/powerpoint/2010/main" val="2959798865"/>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3886</TotalTime>
  <Words>2099</Words>
  <Application>Microsoft Office PowerPoint</Application>
  <PresentationFormat>On-screen Show (16:9)</PresentationFormat>
  <Paragraphs>459</Paragraphs>
  <Slides>89</Slides>
  <Notes>89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Arial</vt:lpstr>
      <vt:lpstr>Barlow</vt:lpstr>
      <vt:lpstr>Courier New</vt:lpstr>
      <vt:lpstr>Dubai</vt:lpstr>
      <vt:lpstr>Fira Sans Extra Condensed Medium</vt:lpstr>
      <vt:lpstr>IBM Plex Mono</vt:lpstr>
      <vt:lpstr>Montserrat</vt:lpstr>
      <vt:lpstr>Symbol</vt:lpstr>
      <vt:lpstr>Management Consulting Toolkit by Slidesgo</vt:lpstr>
      <vt:lpstr>PowerPoint Presentation</vt:lpstr>
      <vt:lpstr>محتويات العرض</vt:lpstr>
      <vt:lpstr>مقدمة</vt:lpstr>
      <vt:lpstr>PowerPoint Presentation</vt:lpstr>
      <vt:lpstr>PowerPoint Presentation</vt:lpstr>
      <vt:lpstr>معيار BPMN</vt:lpstr>
      <vt:lpstr>المتطلبات الوظيفية</vt:lpstr>
      <vt:lpstr>المتطلبات الوظيفية</vt:lpstr>
      <vt:lpstr>المتطلبات الوظيفية</vt:lpstr>
      <vt:lpstr>المتطلبات الوظيفية</vt:lpstr>
      <vt:lpstr>المتطلبات الوظيفية</vt:lpstr>
      <vt:lpstr>PowerPoint Presentation</vt:lpstr>
      <vt:lpstr>تصميم وتنجيز النظام البرمجي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اختبار النظام ونشره</vt:lpstr>
      <vt:lpstr>PowerPoint Presentation</vt:lpstr>
      <vt:lpstr>PowerPoint Presentation</vt:lpstr>
      <vt:lpstr>PowerPoint Presentation</vt:lpstr>
      <vt:lpstr>PowerPoint Presentation</vt:lpstr>
      <vt:lpstr>PowerPoint Presentation</vt:lpstr>
      <vt:lpstr>PowerPoint Presentation</vt:lpstr>
      <vt:lpstr>الخاتمة والآفاق المستقبليّة  </vt:lpstr>
      <vt:lpstr>الخاتمة والآفاق المستقبليّة الخاتمة</vt:lpstr>
      <vt:lpstr>الخاتمة والآفاق المستقبليّة الآفاق المستقبليّة</vt:lpstr>
      <vt:lpstr>مثال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Big Daddy</cp:lastModifiedBy>
  <cp:revision>846</cp:revision>
  <dcterms:modified xsi:type="dcterms:W3CDTF">2024-09-02T05:00:18Z</dcterms:modified>
</cp:coreProperties>
</file>